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Economica"/>
      <p:regular r:id="rId26"/>
      <p:bold r:id="rId27"/>
      <p:italic r:id="rId28"/>
      <p:boldItalic r:id="rId29"/>
    </p:embeddedFont>
    <p:embeddedFont>
      <p:font typeface="Actor"/>
      <p:regular r:id="rId30"/>
    </p:embeddedFont>
    <p:embeddedFont>
      <p:font typeface="Century Gothic"/>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9" roundtripDataSignature="AMtx7mgyy7GHd2HH3bIX1PHcdMbQg0on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regular.fntdata"/><Relationship Id="rId25" Type="http://schemas.openxmlformats.org/officeDocument/2006/relationships/slide" Target="slides/slide20.xml"/><Relationship Id="rId28" Type="http://schemas.openxmlformats.org/officeDocument/2006/relationships/font" Target="fonts/Economica-italic.fntdata"/><Relationship Id="rId27" Type="http://schemas.openxmlformats.org/officeDocument/2006/relationships/font" Target="fonts/Economic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regular.fntdata"/><Relationship Id="rId30" Type="http://schemas.openxmlformats.org/officeDocument/2006/relationships/font" Target="fonts/Actor-regular.fntdata"/><Relationship Id="rId11" Type="http://schemas.openxmlformats.org/officeDocument/2006/relationships/slide" Target="slides/slide6.xml"/><Relationship Id="rId33" Type="http://schemas.openxmlformats.org/officeDocument/2006/relationships/font" Target="fonts/CenturyGothic-italic.fntdata"/><Relationship Id="rId10" Type="http://schemas.openxmlformats.org/officeDocument/2006/relationships/slide" Target="slides/slide5.xml"/><Relationship Id="rId32" Type="http://schemas.openxmlformats.org/officeDocument/2006/relationships/font" Target="fonts/CenturyGothic-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CenturyGothic-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87f9faa70_1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387f9faa70_1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87f9faa70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387f9faa70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e5c40587b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fe5c40587b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e5c40587b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fe5c40587b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87f9faa70_1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387f9faa70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87f9faa70_1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387f9faa70_1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491e4597b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491e4597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e5c40587b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fe5c40587b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e5c40587b_1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fe5c40587b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e5c40587b_1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fe5c40587b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48d20f13c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148d20f13c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87f9faa70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1387f9faa70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87f9faa70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387f9faa70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e5c40587b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fe5c40587b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87f9faa70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387f9faa70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p:cSld name="Slide 1">
    <p:bg>
      <p:bgPr>
        <a:blipFill rotWithShape="1">
          <a:blip r:embed="rId2">
            <a:alphaModFix amt="39000"/>
          </a:blip>
          <a:tile algn="tl" flip="none" tx="0" sx="100000" ty="0" sy="100000"/>
        </a:blipFill>
      </p:bgPr>
    </p:bg>
    <p:spTree>
      <p:nvGrpSpPr>
        <p:cNvPr id="11" name="Shape 11"/>
        <p:cNvGrpSpPr/>
        <p:nvPr/>
      </p:nvGrpSpPr>
      <p:grpSpPr>
        <a:xfrm>
          <a:off x="0" y="0"/>
          <a:ext cx="0" cy="0"/>
          <a:chOff x="0" y="0"/>
          <a:chExt cx="0" cy="0"/>
        </a:xfrm>
      </p:grpSpPr>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type="objTx">
  <p:cSld name="OBJECT_WITH_CAPTION_TEXT">
    <p:spTree>
      <p:nvGrpSpPr>
        <p:cNvPr id="71" name="Shape 71"/>
        <p:cNvGrpSpPr/>
        <p:nvPr/>
      </p:nvGrpSpPr>
      <p:grpSpPr>
        <a:xfrm>
          <a:off x="0" y="0"/>
          <a:ext cx="0" cy="0"/>
          <a:chOff x="0" y="0"/>
          <a:chExt cx="0" cy="0"/>
        </a:xfrm>
      </p:grpSpPr>
      <p:sp>
        <p:nvSpPr>
          <p:cNvPr id="72" name="Google Shape;72;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3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type="picTx">
  <p:cSld name="PICTURE_WITH_CAPTION_TEXT">
    <p:spTree>
      <p:nvGrpSpPr>
        <p:cNvPr id="78" name="Shape 78"/>
        <p:cNvGrpSpPr/>
        <p:nvPr/>
      </p:nvGrpSpPr>
      <p:grpSpPr>
        <a:xfrm>
          <a:off x="0" y="0"/>
          <a:ext cx="0" cy="0"/>
          <a:chOff x="0" y="0"/>
          <a:chExt cx="0" cy="0"/>
        </a:xfrm>
      </p:grpSpPr>
      <p:sp>
        <p:nvSpPr>
          <p:cNvPr id="79" name="Google Shape;79;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8"/>
          <p:cNvSpPr/>
          <p:nvPr>
            <p:ph idx="2" type="pic"/>
          </p:nvPr>
        </p:nvSpPr>
        <p:spPr>
          <a:xfrm>
            <a:off x="5183188" y="987425"/>
            <a:ext cx="6172200" cy="4873625"/>
          </a:xfrm>
          <a:prstGeom prst="rect">
            <a:avLst/>
          </a:prstGeom>
          <a:noFill/>
          <a:ln>
            <a:noFill/>
          </a:ln>
        </p:spPr>
      </p:sp>
      <p:sp>
        <p:nvSpPr>
          <p:cNvPr id="81" name="Google Shape;81;p3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type="vertTx">
  <p:cSld name="VERTICAL_TEXT">
    <p:spTree>
      <p:nvGrpSpPr>
        <p:cNvPr id="85" name="Shape 85"/>
        <p:cNvGrpSpPr/>
        <p:nvPr/>
      </p:nvGrpSpPr>
      <p:grpSpPr>
        <a:xfrm>
          <a:off x="0" y="0"/>
          <a:ext cx="0" cy="0"/>
          <a:chOff x="0" y="0"/>
          <a:chExt cx="0" cy="0"/>
        </a:xfrm>
      </p:grpSpPr>
      <p:sp>
        <p:nvSpPr>
          <p:cNvPr id="86" name="Google Shape;86;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type="vertTitleAndTx">
  <p:cSld name="VERTICAL_TITLE_AND_VERTICAL_TEXT">
    <p:spTree>
      <p:nvGrpSpPr>
        <p:cNvPr id="91" name="Shape 91"/>
        <p:cNvGrpSpPr/>
        <p:nvPr/>
      </p:nvGrpSpPr>
      <p:grpSpPr>
        <a:xfrm>
          <a:off x="0" y="0"/>
          <a:ext cx="0" cy="0"/>
          <a:chOff x="0" y="0"/>
          <a:chExt cx="0" cy="0"/>
        </a:xfrm>
      </p:grpSpPr>
      <p:sp>
        <p:nvSpPr>
          <p:cNvPr id="92" name="Google Shape;92;p4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4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p:cSld name="Slide 2">
    <p:bg>
      <p:bgPr>
        <a:blipFill rotWithShape="1">
          <a:blip r:embed="rId2">
            <a:alphaModFix amt="39000"/>
          </a:blip>
          <a:tile algn="tl" flip="none" tx="0" sx="100000" ty="0" sy="100000"/>
        </a:blipFill>
      </p:bgPr>
    </p:bg>
    <p:spTree>
      <p:nvGrpSpPr>
        <p:cNvPr id="12" name="Shape 12"/>
        <p:cNvGrpSpPr/>
        <p:nvPr/>
      </p:nvGrpSpPr>
      <p:grpSpPr>
        <a:xfrm>
          <a:off x="0" y="0"/>
          <a:ext cx="0" cy="0"/>
          <a:chOff x="0" y="0"/>
          <a:chExt cx="0" cy="0"/>
        </a:xfrm>
      </p:grpSpPr>
      <p:sp>
        <p:nvSpPr>
          <p:cNvPr id="13" name="Google Shape;13;p29"/>
          <p:cNvSpPr/>
          <p:nvPr/>
        </p:nvSpPr>
        <p:spPr>
          <a:xfrm>
            <a:off x="285750" y="323850"/>
            <a:ext cx="11620500" cy="6191250"/>
          </a:xfrm>
          <a:prstGeom prst="roundRect">
            <a:avLst>
              <a:gd fmla="val 4975"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14" name="Google Shape;14;p29"/>
          <p:cNvGrpSpPr/>
          <p:nvPr/>
        </p:nvGrpSpPr>
        <p:grpSpPr>
          <a:xfrm rot="-10345406">
            <a:off x="-4717162" y="2912684"/>
            <a:ext cx="9650615" cy="7739909"/>
            <a:chOff x="1182485" y="-2603383"/>
            <a:chExt cx="9650615" cy="7739909"/>
          </a:xfrm>
        </p:grpSpPr>
        <p:pic>
          <p:nvPicPr>
            <p:cNvPr descr="图片包含 动物, 无脊椎动物&#10;&#10;已生成高可信度的说明" id="15" name="Google Shape;15;p29"/>
            <p:cNvPicPr preferRelativeResize="0"/>
            <p:nvPr/>
          </p:nvPicPr>
          <p:blipFill rotWithShape="1">
            <a:blip r:embed="rId3">
              <a:alphaModFix/>
            </a:blip>
            <a:srcRect b="0" l="0" r="0" t="0"/>
            <a:stretch/>
          </p:blipFill>
          <p:spPr>
            <a:xfrm flipH="1" rot="-8837959">
              <a:off x="2116716" y="-1269973"/>
              <a:ext cx="5964028" cy="5208204"/>
            </a:xfrm>
            <a:prstGeom prst="rect">
              <a:avLst/>
            </a:prstGeom>
            <a:noFill/>
            <a:ln>
              <a:noFill/>
            </a:ln>
          </p:spPr>
        </p:pic>
        <p:pic>
          <p:nvPicPr>
            <p:cNvPr id="16" name="Google Shape;16;p29"/>
            <p:cNvPicPr preferRelativeResize="0"/>
            <p:nvPr/>
          </p:nvPicPr>
          <p:blipFill rotWithShape="1">
            <a:blip r:embed="rId4">
              <a:alphaModFix/>
            </a:blip>
            <a:srcRect b="-2" l="3515" r="2776" t="1"/>
            <a:stretch/>
          </p:blipFill>
          <p:spPr>
            <a:xfrm flipH="1" rot="10800000">
              <a:off x="2160384" y="-2603383"/>
              <a:ext cx="8672716" cy="6224019"/>
            </a:xfrm>
            <a:prstGeom prst="rect">
              <a:avLst/>
            </a:prstGeom>
            <a:noFill/>
            <a:ln>
              <a:noFill/>
            </a:ln>
          </p:spPr>
        </p:pic>
      </p:grpSp>
      <p:grpSp>
        <p:nvGrpSpPr>
          <p:cNvPr id="17" name="Google Shape;17;p29"/>
          <p:cNvGrpSpPr/>
          <p:nvPr/>
        </p:nvGrpSpPr>
        <p:grpSpPr>
          <a:xfrm rot="-10345406">
            <a:off x="7119238" y="3413427"/>
            <a:ext cx="9650615" cy="7739909"/>
            <a:chOff x="1182485" y="-2603383"/>
            <a:chExt cx="9650615" cy="7739909"/>
          </a:xfrm>
        </p:grpSpPr>
        <p:pic>
          <p:nvPicPr>
            <p:cNvPr descr="图片包含 动物, 无脊椎动物&#10;&#10;已生成高可信度的说明" id="18" name="Google Shape;18;p29"/>
            <p:cNvPicPr preferRelativeResize="0"/>
            <p:nvPr/>
          </p:nvPicPr>
          <p:blipFill rotWithShape="1">
            <a:blip r:embed="rId3">
              <a:alphaModFix/>
            </a:blip>
            <a:srcRect b="0" l="0" r="0" t="0"/>
            <a:stretch/>
          </p:blipFill>
          <p:spPr>
            <a:xfrm flipH="1" rot="-8837959">
              <a:off x="2116716" y="-1269973"/>
              <a:ext cx="5964028" cy="5208204"/>
            </a:xfrm>
            <a:prstGeom prst="rect">
              <a:avLst/>
            </a:prstGeom>
            <a:noFill/>
            <a:ln>
              <a:noFill/>
            </a:ln>
          </p:spPr>
        </p:pic>
        <p:pic>
          <p:nvPicPr>
            <p:cNvPr id="19" name="Google Shape;19;p29"/>
            <p:cNvPicPr preferRelativeResize="0"/>
            <p:nvPr/>
          </p:nvPicPr>
          <p:blipFill rotWithShape="1">
            <a:blip r:embed="rId4">
              <a:alphaModFix/>
            </a:blip>
            <a:srcRect b="-2" l="3515" r="2776" t="1"/>
            <a:stretch/>
          </p:blipFill>
          <p:spPr>
            <a:xfrm flipH="1" rot="10800000">
              <a:off x="2160384" y="-2603383"/>
              <a:ext cx="8672716" cy="6224019"/>
            </a:xfrm>
            <a:prstGeom prst="rect">
              <a:avLst/>
            </a:prstGeom>
            <a:noFill/>
            <a:ln>
              <a:noFill/>
            </a:ln>
          </p:spPr>
        </p:pic>
      </p:grpSp>
      <p:grpSp>
        <p:nvGrpSpPr>
          <p:cNvPr id="20" name="Google Shape;20;p29"/>
          <p:cNvGrpSpPr/>
          <p:nvPr/>
        </p:nvGrpSpPr>
        <p:grpSpPr>
          <a:xfrm>
            <a:off x="5567656" y="78648"/>
            <a:ext cx="996979" cy="996979"/>
            <a:chOff x="5567656" y="78648"/>
            <a:chExt cx="996979" cy="996979"/>
          </a:xfrm>
        </p:grpSpPr>
        <p:sp>
          <p:nvSpPr>
            <p:cNvPr id="21" name="Google Shape;21;p29"/>
            <p:cNvSpPr/>
            <p:nvPr/>
          </p:nvSpPr>
          <p:spPr>
            <a:xfrm>
              <a:off x="5567656" y="78648"/>
              <a:ext cx="996979" cy="996979"/>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2" name="Google Shape;22;p29"/>
            <p:cNvSpPr txBox="1"/>
            <p:nvPr/>
          </p:nvSpPr>
          <p:spPr>
            <a:xfrm>
              <a:off x="5627565" y="78648"/>
              <a:ext cx="18473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7F7F7F"/>
                </a:solidFill>
                <a:latin typeface="Arial"/>
                <a:ea typeface="Arial"/>
                <a:cs typeface="Arial"/>
                <a:sym typeface="Arial"/>
              </a:endParaRPr>
            </a:p>
          </p:txBody>
        </p:sp>
      </p:gr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
                                        </p:tgtEl>
                                        <p:attrNameLst>
                                          <p:attrName>style.visibility</p:attrName>
                                        </p:attrNameLst>
                                      </p:cBhvr>
                                      <p:to>
                                        <p:strVal val="visible"/>
                                      </p:to>
                                    </p:set>
                                    <p:animEffect filter="fade" transition="in">
                                      <p:cBhvr>
                                        <p:cTn dur="500"/>
                                        <p:tgtEl>
                                          <p:spTgt spid="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
                                        </p:tgtEl>
                                        <p:attrNameLst>
                                          <p:attrName>style.visibility</p:attrName>
                                        </p:attrNameLst>
                                      </p:cBhvr>
                                      <p:to>
                                        <p:strVal val="visible"/>
                                      </p:to>
                                    </p:set>
                                    <p:animEffect filter="fade" transition="in">
                                      <p:cBhvr>
                                        <p:cTn dur="500"/>
                                        <p:tgtEl>
                                          <p:spTgt spid="14"/>
                                        </p:tgtEl>
                                      </p:cBhvr>
                                    </p:animEffect>
                                  </p:childTnLst>
                                </p:cTn>
                              </p:par>
                              <p:par>
                                <p:cTn fill="hold" nodeType="withEffect" presetClass="entr" presetID="10" presetSubtype="0">
                                  <p:stCondLst>
                                    <p:cond delay="0"/>
                                  </p:stCondLst>
                                  <p:childTnLst>
                                    <p:set>
                                      <p:cBhvr>
                                        <p:cTn dur="1" fill="hold">
                                          <p:stCondLst>
                                            <p:cond delay="0"/>
                                          </p:stCondLst>
                                        </p:cTn>
                                        <p:tgtEl>
                                          <p:spTgt spid="17"/>
                                        </p:tgtEl>
                                        <p:attrNameLst>
                                          <p:attrName>style.visibility</p:attrName>
                                        </p:attrNameLst>
                                      </p:cBhvr>
                                      <p:to>
                                        <p:strVal val="visible"/>
                                      </p:to>
                                    </p:set>
                                    <p:animEffect filter="fade" transition="in">
                                      <p:cBhvr>
                                        <p:cTn dur="500"/>
                                        <p:tgtEl>
                                          <p:spTgt spid="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ppt_w</p:attrName>
                                        </p:attrNameLst>
                                      </p:cBhvr>
                                      <p:tavLst>
                                        <p:tav fmla="" tm="0">
                                          <p:val>
                                            <p:strVal val="0"/>
                                          </p:val>
                                        </p:tav>
                                        <p:tav fmla="" tm="100000">
                                          <p:val>
                                            <p:strVal val="#ppt_w"/>
                                          </p:val>
                                        </p:tav>
                                      </p:tavLst>
                                    </p:anim>
                                    <p:anim calcmode="lin" valueType="num">
                                      <p:cBhvr additive="base">
                                        <p:cTn dur="500"/>
                                        <p:tgtEl>
                                          <p:spTgt spid="2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p:cSld name="Slide 4">
    <p:bg>
      <p:bgPr>
        <a:blipFill rotWithShape="1">
          <a:blip r:embed="rId2">
            <a:alphaModFix amt="39000"/>
          </a:blip>
          <a:tile algn="tl" flip="none" tx="0" sx="100000" ty="0" sy="100000"/>
        </a:blipFill>
      </p:bgPr>
    </p:bg>
    <p:spTree>
      <p:nvGrpSpPr>
        <p:cNvPr id="23" name="Shape 23"/>
        <p:cNvGrpSpPr/>
        <p:nvPr/>
      </p:nvGrpSpPr>
      <p:grpSpPr>
        <a:xfrm>
          <a:off x="0" y="0"/>
          <a:ext cx="0" cy="0"/>
          <a:chOff x="0" y="0"/>
          <a:chExt cx="0" cy="0"/>
        </a:xfrm>
      </p:grpSpPr>
      <p:sp>
        <p:nvSpPr>
          <p:cNvPr id="24" name="Google Shape;24;p30"/>
          <p:cNvSpPr/>
          <p:nvPr/>
        </p:nvSpPr>
        <p:spPr>
          <a:xfrm>
            <a:off x="285750" y="323850"/>
            <a:ext cx="11620500" cy="6191250"/>
          </a:xfrm>
          <a:prstGeom prst="roundRect">
            <a:avLst>
              <a:gd fmla="val 4975"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25" name="Google Shape;25;p30"/>
          <p:cNvGrpSpPr/>
          <p:nvPr/>
        </p:nvGrpSpPr>
        <p:grpSpPr>
          <a:xfrm>
            <a:off x="5567656" y="78648"/>
            <a:ext cx="996979" cy="996979"/>
            <a:chOff x="5567656" y="78648"/>
            <a:chExt cx="996979" cy="996979"/>
          </a:xfrm>
        </p:grpSpPr>
        <p:sp>
          <p:nvSpPr>
            <p:cNvPr id="26" name="Google Shape;26;p30"/>
            <p:cNvSpPr/>
            <p:nvPr/>
          </p:nvSpPr>
          <p:spPr>
            <a:xfrm>
              <a:off x="5567656" y="78648"/>
              <a:ext cx="996979" cy="996979"/>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7" name="Google Shape;27;p30"/>
            <p:cNvSpPr txBox="1"/>
            <p:nvPr/>
          </p:nvSpPr>
          <p:spPr>
            <a:xfrm>
              <a:off x="5627565" y="78648"/>
              <a:ext cx="18473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7F7F7F"/>
                </a:solidFill>
                <a:latin typeface="Arial"/>
                <a:ea typeface="Arial"/>
                <a:cs typeface="Arial"/>
                <a:sym typeface="Arial"/>
              </a:endParaRPr>
            </a:p>
          </p:txBody>
        </p:sp>
      </p:gr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
                                        </p:tgtEl>
                                        <p:attrNameLst>
                                          <p:attrName>style.visibility</p:attrName>
                                        </p:attrNameLst>
                                      </p:cBhvr>
                                      <p:to>
                                        <p:strVal val="visible"/>
                                      </p:to>
                                    </p:set>
                                    <p:animEffect filter="fade" transition="in">
                                      <p:cBhvr>
                                        <p:cTn dur="500"/>
                                        <p:tgtEl>
                                          <p:spTgt spid="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p:tgtEl>
                                          <p:spTgt spid="25"/>
                                        </p:tgtEl>
                                        <p:attrNameLst>
                                          <p:attrName>ppt_w</p:attrName>
                                        </p:attrNameLst>
                                      </p:cBhvr>
                                      <p:tavLst>
                                        <p:tav fmla="" tm="0">
                                          <p:val>
                                            <p:strVal val="0"/>
                                          </p:val>
                                        </p:tav>
                                        <p:tav fmla="" tm="100000">
                                          <p:val>
                                            <p:strVal val="#ppt_w"/>
                                          </p:val>
                                        </p:tav>
                                      </p:tavLst>
                                    </p:anim>
                                    <p:anim calcmode="lin" valueType="num">
                                      <p:cBhvr additive="base">
                                        <p:cTn dur="500"/>
                                        <p:tgtEl>
                                          <p:spTgt spid="2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p:cSld name="Slide 3">
    <p:bg>
      <p:bgPr>
        <a:blipFill rotWithShape="1">
          <a:blip r:embed="rId2">
            <a:alphaModFix amt="39000"/>
          </a:blip>
          <a:tile algn="tl" flip="none" tx="0" sx="100000" ty="0" sy="100000"/>
        </a:blipFill>
      </p:bgPr>
    </p:bg>
    <p:spTree>
      <p:nvGrpSpPr>
        <p:cNvPr id="28" name="Shape 28"/>
        <p:cNvGrpSpPr/>
        <p:nvPr/>
      </p:nvGrpSpPr>
      <p:grpSpPr>
        <a:xfrm>
          <a:off x="0" y="0"/>
          <a:ext cx="0" cy="0"/>
          <a:chOff x="0" y="0"/>
          <a:chExt cx="0" cy="0"/>
        </a:xfrm>
      </p:grpSpPr>
      <p:sp>
        <p:nvSpPr>
          <p:cNvPr id="29" name="Google Shape;29;p31"/>
          <p:cNvSpPr/>
          <p:nvPr/>
        </p:nvSpPr>
        <p:spPr>
          <a:xfrm>
            <a:off x="285750" y="323850"/>
            <a:ext cx="11620500" cy="6191250"/>
          </a:xfrm>
          <a:prstGeom prst="roundRect">
            <a:avLst>
              <a:gd fmla="val 4975"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30" name="Google Shape;30;p31"/>
          <p:cNvGrpSpPr/>
          <p:nvPr/>
        </p:nvGrpSpPr>
        <p:grpSpPr>
          <a:xfrm rot="-10345406">
            <a:off x="-4422381" y="2254901"/>
            <a:ext cx="9896743" cy="8514591"/>
            <a:chOff x="680882" y="-2667550"/>
            <a:chExt cx="9896743" cy="8514591"/>
          </a:xfrm>
        </p:grpSpPr>
        <p:pic>
          <p:nvPicPr>
            <p:cNvPr descr="图片包含 动物, 无脊椎动物&#10;&#10;已生成高可信度的说明" id="31" name="Google Shape;31;p31"/>
            <p:cNvPicPr preferRelativeResize="0"/>
            <p:nvPr/>
          </p:nvPicPr>
          <p:blipFill rotWithShape="1">
            <a:blip r:embed="rId3">
              <a:alphaModFix/>
            </a:blip>
            <a:srcRect b="0" l="0" r="0" t="0"/>
            <a:stretch/>
          </p:blipFill>
          <p:spPr>
            <a:xfrm flipH="1" rot="-8837959">
              <a:off x="1615113" y="-559458"/>
              <a:ext cx="5964028" cy="5208204"/>
            </a:xfrm>
            <a:prstGeom prst="rect">
              <a:avLst/>
            </a:prstGeom>
            <a:noFill/>
            <a:ln>
              <a:noFill/>
            </a:ln>
          </p:spPr>
        </p:pic>
        <p:pic>
          <p:nvPicPr>
            <p:cNvPr id="32" name="Google Shape;32;p31"/>
            <p:cNvPicPr preferRelativeResize="0"/>
            <p:nvPr/>
          </p:nvPicPr>
          <p:blipFill rotWithShape="1">
            <a:blip r:embed="rId4">
              <a:alphaModFix/>
            </a:blip>
            <a:srcRect b="-2" l="3515" r="2776" t="1"/>
            <a:stretch/>
          </p:blipFill>
          <p:spPr>
            <a:xfrm flipH="1" rot="10345406">
              <a:off x="1532446" y="-2122966"/>
              <a:ext cx="8672716" cy="6224019"/>
            </a:xfrm>
            <a:prstGeom prst="rect">
              <a:avLst/>
            </a:prstGeom>
            <a:noFill/>
            <a:ln>
              <a:noFill/>
            </a:ln>
          </p:spPr>
        </p:pic>
      </p:grpSp>
      <p:grpSp>
        <p:nvGrpSpPr>
          <p:cNvPr id="33" name="Google Shape;33;p31"/>
          <p:cNvGrpSpPr/>
          <p:nvPr/>
        </p:nvGrpSpPr>
        <p:grpSpPr>
          <a:xfrm rot="-10345406">
            <a:off x="7119238" y="3413427"/>
            <a:ext cx="9650615" cy="7739909"/>
            <a:chOff x="1182485" y="-2603383"/>
            <a:chExt cx="9650615" cy="7739909"/>
          </a:xfrm>
        </p:grpSpPr>
        <p:pic>
          <p:nvPicPr>
            <p:cNvPr descr="图片包含 动物, 无脊椎动物&#10;&#10;已生成高可信度的说明" id="34" name="Google Shape;34;p31"/>
            <p:cNvPicPr preferRelativeResize="0"/>
            <p:nvPr/>
          </p:nvPicPr>
          <p:blipFill rotWithShape="1">
            <a:blip r:embed="rId3">
              <a:alphaModFix/>
            </a:blip>
            <a:srcRect b="0" l="0" r="0" t="0"/>
            <a:stretch/>
          </p:blipFill>
          <p:spPr>
            <a:xfrm flipH="1" rot="-8837959">
              <a:off x="2116716" y="-1269973"/>
              <a:ext cx="5964028" cy="5208204"/>
            </a:xfrm>
            <a:prstGeom prst="rect">
              <a:avLst/>
            </a:prstGeom>
            <a:noFill/>
            <a:ln>
              <a:noFill/>
            </a:ln>
          </p:spPr>
        </p:pic>
        <p:pic>
          <p:nvPicPr>
            <p:cNvPr id="35" name="Google Shape;35;p31"/>
            <p:cNvPicPr preferRelativeResize="0"/>
            <p:nvPr/>
          </p:nvPicPr>
          <p:blipFill rotWithShape="1">
            <a:blip r:embed="rId4">
              <a:alphaModFix/>
            </a:blip>
            <a:srcRect b="-2" l="3515" r="2776" t="1"/>
            <a:stretch/>
          </p:blipFill>
          <p:spPr>
            <a:xfrm flipH="1" rot="10800000">
              <a:off x="2160384" y="-2603383"/>
              <a:ext cx="8672716" cy="6224019"/>
            </a:xfrm>
            <a:prstGeom prst="rect">
              <a:avLst/>
            </a:prstGeom>
            <a:noFill/>
            <a:ln>
              <a:noFill/>
            </a:ln>
          </p:spPr>
        </p:pic>
      </p:grpSp>
      <p:grpSp>
        <p:nvGrpSpPr>
          <p:cNvPr id="36" name="Google Shape;36;p31"/>
          <p:cNvGrpSpPr/>
          <p:nvPr/>
        </p:nvGrpSpPr>
        <p:grpSpPr>
          <a:xfrm>
            <a:off x="5567656" y="78648"/>
            <a:ext cx="996979" cy="996979"/>
            <a:chOff x="5567656" y="78648"/>
            <a:chExt cx="996979" cy="996979"/>
          </a:xfrm>
        </p:grpSpPr>
        <p:sp>
          <p:nvSpPr>
            <p:cNvPr id="37" name="Google Shape;37;p31"/>
            <p:cNvSpPr/>
            <p:nvPr/>
          </p:nvSpPr>
          <p:spPr>
            <a:xfrm>
              <a:off x="5567656" y="78648"/>
              <a:ext cx="996979" cy="996979"/>
            </a:xfrm>
            <a:prstGeom prst="ellipse">
              <a:avLst/>
            </a:prstGeom>
            <a:solidFill>
              <a:srgbClr val="EAEAEA"/>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8" name="Google Shape;38;p31"/>
            <p:cNvSpPr txBox="1"/>
            <p:nvPr/>
          </p:nvSpPr>
          <p:spPr>
            <a:xfrm>
              <a:off x="5627565" y="78648"/>
              <a:ext cx="18473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7F7F7F"/>
                </a:solidFill>
                <a:latin typeface="Arial"/>
                <a:ea typeface="Arial"/>
                <a:cs typeface="Arial"/>
                <a:sym typeface="Arial"/>
              </a:endParaRPr>
            </a:p>
          </p:txBody>
        </p:sp>
      </p:gr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
                                        </p:tgtEl>
                                        <p:attrNameLst>
                                          <p:attrName>style.visibility</p:attrName>
                                        </p:attrNameLst>
                                      </p:cBhvr>
                                      <p:to>
                                        <p:strVal val="visible"/>
                                      </p:to>
                                    </p:set>
                                    <p:animEffect filter="fade" transition="in">
                                      <p:cBhvr>
                                        <p:cTn dur="500"/>
                                        <p:tgtEl>
                                          <p:spTgt spid="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
                                        </p:tgtEl>
                                        <p:attrNameLst>
                                          <p:attrName>style.visibility</p:attrName>
                                        </p:attrNameLst>
                                      </p:cBhvr>
                                      <p:to>
                                        <p:strVal val="visible"/>
                                      </p:to>
                                    </p:set>
                                    <p:animEffect filter="fade" transition="in">
                                      <p:cBhvr>
                                        <p:cTn dur="500"/>
                                        <p:tgtEl>
                                          <p:spTgt spid="30"/>
                                        </p:tgtEl>
                                      </p:cBhvr>
                                    </p:animEffect>
                                  </p:childTnLst>
                                </p:cTn>
                              </p:par>
                              <p:par>
                                <p:cTn fill="hold" nodeType="withEffect" presetClass="entr" presetID="10" presetSubtype="0">
                                  <p:stCondLst>
                                    <p:cond delay="0"/>
                                  </p:stCondLst>
                                  <p:childTnLst>
                                    <p:set>
                                      <p:cBhvr>
                                        <p:cTn dur="1" fill="hold">
                                          <p:stCondLst>
                                            <p:cond delay="0"/>
                                          </p:stCondLst>
                                        </p:cTn>
                                        <p:tgtEl>
                                          <p:spTgt spid="33"/>
                                        </p:tgtEl>
                                        <p:attrNameLst>
                                          <p:attrName>style.visibility</p:attrName>
                                        </p:attrNameLst>
                                      </p:cBhvr>
                                      <p:to>
                                        <p:strVal val="visible"/>
                                      </p:to>
                                    </p:set>
                                    <p:animEffect filter="fade" transition="in">
                                      <p:cBhvr>
                                        <p:cTn dur="500"/>
                                        <p:tgtEl>
                                          <p:spTgt spid="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p:tgtEl>
                                          <p:spTgt spid="36"/>
                                        </p:tgtEl>
                                        <p:attrNameLst>
                                          <p:attrName>ppt_w</p:attrName>
                                        </p:attrNameLst>
                                      </p:cBhvr>
                                      <p:tavLst>
                                        <p:tav fmla="" tm="0">
                                          <p:val>
                                            <p:strVal val="0"/>
                                          </p:val>
                                        </p:tav>
                                        <p:tav fmla="" tm="100000">
                                          <p:val>
                                            <p:strVal val="#ppt_w"/>
                                          </p:val>
                                        </p:tav>
                                      </p:tavLst>
                                    </p:anim>
                                    <p:anim calcmode="lin" valueType="num">
                                      <p:cBhvr additive="base">
                                        <p:cTn dur="500"/>
                                        <p:tgtEl>
                                          <p:spTgt spid="3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type="secHead">
  <p:cSld name="SECTION_HEADER">
    <p:spTree>
      <p:nvGrpSpPr>
        <p:cNvPr id="39" name="Shape 39"/>
        <p:cNvGrpSpPr/>
        <p:nvPr/>
      </p:nvGrpSpPr>
      <p:grpSpPr>
        <a:xfrm>
          <a:off x="0" y="0"/>
          <a:ext cx="0" cy="0"/>
          <a:chOff x="0" y="0"/>
          <a:chExt cx="0" cy="0"/>
        </a:xfrm>
      </p:grpSpPr>
      <p:sp>
        <p:nvSpPr>
          <p:cNvPr id="40" name="Google Shape;40;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type="twoObj">
  <p:cSld name="TWO_OBJECTS">
    <p:spTree>
      <p:nvGrpSpPr>
        <p:cNvPr id="45" name="Shape 45"/>
        <p:cNvGrpSpPr/>
        <p:nvPr/>
      </p:nvGrpSpPr>
      <p:grpSpPr>
        <a:xfrm>
          <a:off x="0" y="0"/>
          <a:ext cx="0" cy="0"/>
          <a:chOff x="0" y="0"/>
          <a:chExt cx="0" cy="0"/>
        </a:xfrm>
      </p:grpSpPr>
      <p:sp>
        <p:nvSpPr>
          <p:cNvPr id="46" name="Google Shape;4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type="twoTxTwoObj">
  <p:cSld name="TWO_OBJECTS_WITH_TEXT">
    <p:spTree>
      <p:nvGrpSpPr>
        <p:cNvPr id="52" name="Shape 52"/>
        <p:cNvGrpSpPr/>
        <p:nvPr/>
      </p:nvGrpSpPr>
      <p:grpSpPr>
        <a:xfrm>
          <a:off x="0" y="0"/>
          <a:ext cx="0" cy="0"/>
          <a:chOff x="0" y="0"/>
          <a:chExt cx="0" cy="0"/>
        </a:xfrm>
      </p:grpSpPr>
      <p:sp>
        <p:nvSpPr>
          <p:cNvPr id="53" name="Google Shape;53;p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3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3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3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34"/>
          <p:cNvSpPr/>
          <p:nvPr/>
        </p:nvSpPr>
        <p:spPr>
          <a:xfrm>
            <a:off x="8782422" y="6446035"/>
            <a:ext cx="775136"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
              <a:buFont typeface="Arial"/>
              <a:buNone/>
            </a:pPr>
            <a:r>
              <a:rPr b="0" i="0" lang="en-US" sz="100" u="none" cap="none" strike="noStrike">
                <a:solidFill>
                  <a:srgbClr val="FFFFFF"/>
                </a:solidFill>
                <a:latin typeface="Calibri"/>
                <a:ea typeface="Calibri"/>
                <a:cs typeface="Calibri"/>
                <a:sym typeface="Calibri"/>
              </a:rPr>
              <a:t>PPT模板下载：www.1ppt.com/moban/     行业PPT模板：www.1ppt.com/hangye/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en-US" sz="100" u="none" cap="none" strike="noStrike">
                <a:solidFill>
                  <a:srgbClr val="FFFFFF"/>
                </a:solidFill>
                <a:latin typeface="Calibri"/>
                <a:ea typeface="Calibri"/>
                <a:cs typeface="Calibri"/>
                <a:sym typeface="Calibri"/>
              </a:rPr>
              <a:t>节日PPT模板：www.1ppt.com/jieri/           PPT素材下载：www.1ppt.com/sucai/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en-US" sz="100" u="none" cap="none" strike="noStrike">
                <a:solidFill>
                  <a:srgbClr val="FFFFFF"/>
                </a:solidFill>
                <a:latin typeface="Calibri"/>
                <a:ea typeface="Calibri"/>
                <a:cs typeface="Calibri"/>
                <a:sym typeface="Calibri"/>
              </a:rPr>
              <a:t>PPT背景图片：www.1ppt.com/beijing/      PPT图表下载：www.1ppt.com/tubiao/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en-US" sz="100" u="none" cap="none" strike="noStrike">
                <a:solidFill>
                  <a:srgbClr val="FFFFFF"/>
                </a:solidFill>
                <a:latin typeface="Calibri"/>
                <a:ea typeface="Calibri"/>
                <a:cs typeface="Calibri"/>
                <a:sym typeface="Calibri"/>
              </a:rPr>
              <a:t>优秀PPT下载：www.1ppt.com/xiazai/        PPT教程： www.1ppt.com/powerpoint/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en-US" sz="100" u="none" cap="none" strike="noStrike">
                <a:solidFill>
                  <a:srgbClr val="FFFFFF"/>
                </a:solidFill>
                <a:latin typeface="Calibri"/>
                <a:ea typeface="Calibri"/>
                <a:cs typeface="Calibri"/>
                <a:sym typeface="Calibri"/>
              </a:rPr>
              <a:t>Word教程： www.1ppt.com/word/              Excel教程：www.1ppt.com/excel/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en-US" sz="100" u="none" cap="none" strike="noStrike">
                <a:solidFill>
                  <a:srgbClr val="FFFFFF"/>
                </a:solidFill>
                <a:latin typeface="Calibri"/>
                <a:ea typeface="Calibri"/>
                <a:cs typeface="Calibri"/>
                <a:sym typeface="Calibri"/>
              </a:rPr>
              <a:t>资料下载：www.1ppt.com/ziliao/                PPT课件下载：www.1ppt.com/kejian/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en-US" sz="100" u="none" cap="none" strike="noStrike">
                <a:solidFill>
                  <a:srgbClr val="FFFFFF"/>
                </a:solidFill>
                <a:latin typeface="Calibri"/>
                <a:ea typeface="Calibri"/>
                <a:cs typeface="Calibri"/>
                <a:sym typeface="Calibri"/>
              </a:rPr>
              <a:t>范文下载：www.1ppt.com/fanwen/             试卷下载：www.1ppt.com/shiti/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en-US" sz="100" u="none" cap="none" strike="noStrike">
                <a:solidFill>
                  <a:srgbClr val="FFFFFF"/>
                </a:solidFill>
                <a:latin typeface="Calibri"/>
                <a:ea typeface="Calibri"/>
                <a:cs typeface="Calibri"/>
                <a:sym typeface="Calibri"/>
              </a:rPr>
              <a:t>教案下载：www.1ppt.com/jiaoan/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en-US" sz="100" u="none" cap="none" strike="noStrike">
                <a:solidFill>
                  <a:srgbClr val="FFFFFF"/>
                </a:solidFill>
                <a:latin typeface="Calibri"/>
                <a:ea typeface="Calibri"/>
                <a:cs typeface="Calibri"/>
                <a:sym typeface="Calibri"/>
              </a:rPr>
              <a:t>字体下载：www.1ppt.com/ziti/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
              <a:buFont typeface="Arial"/>
              <a:buNone/>
            </a:pPr>
            <a:r>
              <a:rPr b="0" i="0" lang="en-US" sz="100" u="none" cap="none" strike="noStrike">
                <a:solidFill>
                  <a:srgbClr val="FFFFFF"/>
                </a:solidFill>
                <a:latin typeface="Calibri"/>
                <a:ea typeface="Calibri"/>
                <a:cs typeface="Calibri"/>
                <a:sym typeface="Calibri"/>
              </a:rPr>
              <a:t> </a:t>
            </a:r>
            <a:endParaRPr b="0" i="0" sz="100" u="none" cap="none" strike="noStrike">
              <a:solidFill>
                <a:srgbClr val="FFFFFF"/>
              </a:solidFill>
              <a:latin typeface="Calibri"/>
              <a:ea typeface="Calibri"/>
              <a:cs typeface="Calibri"/>
              <a:sym typeface="Calibri"/>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type="titleOnly">
  <p:cSld name="TITLE_ONLY">
    <p:spTree>
      <p:nvGrpSpPr>
        <p:cNvPr id="62" name="Shape 62"/>
        <p:cNvGrpSpPr/>
        <p:nvPr/>
      </p:nvGrpSpPr>
      <p:grpSpPr>
        <a:xfrm>
          <a:off x="0" y="0"/>
          <a:ext cx="0" cy="0"/>
          <a:chOff x="0" y="0"/>
          <a:chExt cx="0" cy="0"/>
        </a:xfrm>
      </p:grpSpPr>
      <p:sp>
        <p:nvSpPr>
          <p:cNvPr id="63" name="Google Shape;63;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type="blank">
  <p:cSld name="BLANK">
    <p:spTree>
      <p:nvGrpSpPr>
        <p:cNvPr id="67" name="Shape 67"/>
        <p:cNvGrpSpPr/>
        <p:nvPr/>
      </p:nvGrpSpPr>
      <p:grpSpPr>
        <a:xfrm>
          <a:off x="0" y="0"/>
          <a:ext cx="0" cy="0"/>
          <a:chOff x="0" y="0"/>
          <a:chExt cx="0" cy="0"/>
        </a:xfrm>
      </p:grpSpPr>
      <p:sp>
        <p:nvSpPr>
          <p:cNvPr id="68" name="Google Shape;68;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 name="Google Shape;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9" name="Google Shape;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0" name="Google Shape;1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3.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4.png"/><Relationship Id="rId6"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11.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mt="39000"/>
          </a:blip>
          <a:tile algn="tl" flip="none" tx="0" sx="100000" ty="0" sy="100000"/>
        </a:blipFill>
      </p:bgPr>
    </p:bg>
    <p:spTree>
      <p:nvGrpSpPr>
        <p:cNvPr id="100" name="Shape 100"/>
        <p:cNvGrpSpPr/>
        <p:nvPr/>
      </p:nvGrpSpPr>
      <p:grpSpPr>
        <a:xfrm>
          <a:off x="0" y="0"/>
          <a:ext cx="0" cy="0"/>
          <a:chOff x="0" y="0"/>
          <a:chExt cx="0" cy="0"/>
        </a:xfrm>
      </p:grpSpPr>
      <p:pic>
        <p:nvPicPr>
          <p:cNvPr descr="图片包含 动物, 无脊椎动物&#10;&#10;已生成高可信度的说明" id="101" name="Google Shape;101;p1"/>
          <p:cNvPicPr preferRelativeResize="0"/>
          <p:nvPr/>
        </p:nvPicPr>
        <p:blipFill rotWithShape="1">
          <a:blip r:embed="rId4">
            <a:alphaModFix/>
          </a:blip>
          <a:srcRect b="0" l="0" r="0" t="0"/>
          <a:stretch/>
        </p:blipFill>
        <p:spPr>
          <a:xfrm rot="-1962039">
            <a:off x="2417563" y="3429340"/>
            <a:ext cx="5964024" cy="4752695"/>
          </a:xfrm>
          <a:prstGeom prst="rect">
            <a:avLst/>
          </a:prstGeom>
          <a:noFill/>
          <a:ln>
            <a:noFill/>
          </a:ln>
        </p:spPr>
      </p:pic>
      <p:pic>
        <p:nvPicPr>
          <p:cNvPr id="102" name="Google Shape;102;p1"/>
          <p:cNvPicPr preferRelativeResize="0"/>
          <p:nvPr/>
        </p:nvPicPr>
        <p:blipFill rotWithShape="1">
          <a:blip r:embed="rId5">
            <a:alphaModFix/>
          </a:blip>
          <a:srcRect b="-2" l="3515" r="2776" t="1"/>
          <a:stretch/>
        </p:blipFill>
        <p:spPr>
          <a:xfrm>
            <a:off x="2439775" y="4014824"/>
            <a:ext cx="8672725" cy="5770824"/>
          </a:xfrm>
          <a:prstGeom prst="rect">
            <a:avLst/>
          </a:prstGeom>
          <a:noFill/>
          <a:ln>
            <a:noFill/>
          </a:ln>
        </p:spPr>
      </p:pic>
      <p:sp>
        <p:nvSpPr>
          <p:cNvPr id="103" name="Google Shape;103;p1"/>
          <p:cNvSpPr/>
          <p:nvPr/>
        </p:nvSpPr>
        <p:spPr>
          <a:xfrm>
            <a:off x="3457573" y="508627"/>
            <a:ext cx="5334000" cy="3720473"/>
          </a:xfrm>
          <a:custGeom>
            <a:rect b="b" l="l" r="r" t="t"/>
            <a:pathLst>
              <a:path extrusionOk="0" h="3720473" w="5334000">
                <a:moveTo>
                  <a:pt x="2667000" y="0"/>
                </a:moveTo>
                <a:cubicBezTo>
                  <a:pt x="4139943" y="0"/>
                  <a:pt x="5334000" y="1194057"/>
                  <a:pt x="5334000" y="2667000"/>
                </a:cubicBezTo>
                <a:cubicBezTo>
                  <a:pt x="5334000" y="3035236"/>
                  <a:pt x="5259371" y="3386041"/>
                  <a:pt x="5124414" y="3705117"/>
                </a:cubicBezTo>
                <a:lnTo>
                  <a:pt x="5117017" y="3720473"/>
                </a:lnTo>
                <a:lnTo>
                  <a:pt x="5098003" y="3720473"/>
                </a:lnTo>
                <a:lnTo>
                  <a:pt x="5108615" y="3698443"/>
                </a:lnTo>
                <a:cubicBezTo>
                  <a:pt x="5242704" y="3381419"/>
                  <a:pt x="5316853" y="3032869"/>
                  <a:pt x="5316853" y="2667001"/>
                </a:cubicBezTo>
                <a:cubicBezTo>
                  <a:pt x="5316853" y="1203528"/>
                  <a:pt x="4130474" y="17149"/>
                  <a:pt x="2667001" y="17149"/>
                </a:cubicBezTo>
                <a:cubicBezTo>
                  <a:pt x="1203528" y="17149"/>
                  <a:pt x="17149" y="1203528"/>
                  <a:pt x="17149" y="2667001"/>
                </a:cubicBezTo>
                <a:cubicBezTo>
                  <a:pt x="17149" y="3032869"/>
                  <a:pt x="91298" y="3381419"/>
                  <a:pt x="225387" y="3698443"/>
                </a:cubicBezTo>
                <a:lnTo>
                  <a:pt x="236000" y="3720473"/>
                </a:lnTo>
                <a:lnTo>
                  <a:pt x="216984" y="3720473"/>
                </a:lnTo>
                <a:lnTo>
                  <a:pt x="209586" y="3705117"/>
                </a:lnTo>
                <a:cubicBezTo>
                  <a:pt x="74628" y="3386041"/>
                  <a:pt x="0" y="3035236"/>
                  <a:pt x="0" y="2667000"/>
                </a:cubicBezTo>
                <a:cubicBezTo>
                  <a:pt x="0" y="1194057"/>
                  <a:pt x="1194057" y="0"/>
                  <a:pt x="2667000" y="0"/>
                </a:cubicBezTo>
                <a:close/>
              </a:path>
            </a:pathLst>
          </a:custGeom>
          <a:solidFill>
            <a:srgbClr val="7BB5B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04" name="Google Shape;104;p1"/>
          <p:cNvSpPr txBox="1"/>
          <p:nvPr/>
        </p:nvSpPr>
        <p:spPr>
          <a:xfrm>
            <a:off x="4091804" y="582789"/>
            <a:ext cx="40656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US" sz="4200" u="none" cap="none" strike="noStrike">
                <a:solidFill>
                  <a:srgbClr val="FD9554"/>
                </a:solidFill>
                <a:latin typeface="Economica"/>
                <a:ea typeface="Economica"/>
                <a:cs typeface="Economica"/>
                <a:sym typeface="Economica"/>
              </a:rPr>
              <a:t>Flowers </a:t>
            </a:r>
            <a:endParaRPr b="0" i="0" sz="4200" u="none" cap="none" strike="noStrike">
              <a:solidFill>
                <a:srgbClr val="FD9554"/>
              </a:solidFill>
              <a:latin typeface="Economica"/>
              <a:ea typeface="Economica"/>
              <a:cs typeface="Economica"/>
              <a:sym typeface="Economica"/>
            </a:endParaRPr>
          </a:p>
          <a:p>
            <a:pPr indent="0" lvl="0" marL="0" marR="0" rtl="0" algn="ctr">
              <a:lnSpc>
                <a:spcPct val="100000"/>
              </a:lnSpc>
              <a:spcBef>
                <a:spcPts val="0"/>
              </a:spcBef>
              <a:spcAft>
                <a:spcPts val="0"/>
              </a:spcAft>
              <a:buClr>
                <a:schemeClr val="dk1"/>
              </a:buClr>
              <a:buSzPts val="1100"/>
              <a:buFont typeface="Arial"/>
              <a:buNone/>
            </a:pPr>
            <a:r>
              <a:rPr b="0" i="0" lang="en-US" sz="4200" u="none" cap="none" strike="noStrike">
                <a:solidFill>
                  <a:srgbClr val="FD9554"/>
                </a:solidFill>
                <a:latin typeface="Economica"/>
                <a:ea typeface="Economica"/>
                <a:cs typeface="Economica"/>
                <a:sym typeface="Economica"/>
              </a:rPr>
              <a:t>Classification</a:t>
            </a:r>
            <a:endParaRPr b="1" i="0" sz="4800" u="none" cap="none" strike="noStrike">
              <a:solidFill>
                <a:srgbClr val="FD9554"/>
              </a:solidFill>
              <a:latin typeface="Century Gothic"/>
              <a:ea typeface="Century Gothic"/>
              <a:cs typeface="Century Gothic"/>
              <a:sym typeface="Century Gothic"/>
            </a:endParaRPr>
          </a:p>
        </p:txBody>
      </p:sp>
      <p:sp>
        <p:nvSpPr>
          <p:cNvPr id="105" name="Google Shape;105;p1"/>
          <p:cNvSpPr txBox="1"/>
          <p:nvPr/>
        </p:nvSpPr>
        <p:spPr>
          <a:xfrm>
            <a:off x="4091800" y="2595900"/>
            <a:ext cx="4172100" cy="1215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1900" u="none" cap="none" strike="noStrike">
                <a:solidFill>
                  <a:srgbClr val="7BB5BB"/>
                </a:solidFill>
                <a:latin typeface="Century Gothic"/>
                <a:ea typeface="Century Gothic"/>
                <a:cs typeface="Century Gothic"/>
                <a:sym typeface="Century Gothic"/>
              </a:rPr>
              <a:t>Foundation of Deep Learning</a:t>
            </a:r>
            <a:endParaRPr b="1" i="0" sz="1900" u="none" cap="none" strike="noStrike">
              <a:solidFill>
                <a:srgbClr val="7BB5BB"/>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400"/>
              <a:buFont typeface="Arial"/>
              <a:buNone/>
            </a:pPr>
            <a:r>
              <a:rPr b="0" i="0" lang="en-US" sz="1400" u="none" cap="none" strike="noStrike">
                <a:solidFill>
                  <a:schemeClr val="dk1"/>
                </a:solidFill>
                <a:latin typeface="Century Gothic"/>
                <a:ea typeface="Century Gothic"/>
                <a:cs typeface="Century Gothic"/>
                <a:sym typeface="Century Gothic"/>
              </a:rPr>
              <a:t>Anno accademico 2021/2022</a:t>
            </a:r>
            <a:endParaRPr b="0" i="0" sz="1400" u="none" cap="none" strike="noStrik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400"/>
              <a:buFont typeface="Arial"/>
              <a:buNone/>
            </a:pPr>
            <a:r>
              <a:t/>
            </a:r>
            <a:endParaRPr b="0" i="0" sz="1400" u="none" cap="none" strike="noStrike">
              <a:solidFill>
                <a:schemeClr val="dk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400"/>
              <a:buFont typeface="Arial"/>
              <a:buNone/>
            </a:pPr>
            <a:r>
              <a:rPr b="0" i="0" lang="en-US" sz="1300" u="none" cap="none" strike="noStrike">
                <a:solidFill>
                  <a:schemeClr val="dk1"/>
                </a:solidFill>
                <a:latin typeface="Century Gothic"/>
                <a:ea typeface="Century Gothic"/>
                <a:cs typeface="Century Gothic"/>
                <a:sym typeface="Century Gothic"/>
              </a:rPr>
              <a:t>Simone Poggi, Emilio Lingenthal, Michele Bonera</a:t>
            </a:r>
            <a:endParaRPr b="0" i="0" sz="13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400"/>
              <a:buFont typeface="Arial"/>
              <a:buNone/>
            </a:pPr>
            <a:r>
              <a:rPr b="0" i="0" lang="en-US" sz="1300" u="none" cap="none" strike="noStrike">
                <a:solidFill>
                  <a:schemeClr val="dk1"/>
                </a:solidFill>
                <a:latin typeface="Century Gothic"/>
                <a:ea typeface="Century Gothic"/>
                <a:cs typeface="Century Gothic"/>
                <a:sym typeface="Century Gothic"/>
              </a:rPr>
              <a:t>         846652                889111                  890256</a:t>
            </a:r>
            <a:endParaRPr b="0" i="0" sz="1300" u="none" cap="none" strike="noStrike">
              <a:solidFill>
                <a:schemeClr val="dk1"/>
              </a:solidFill>
              <a:latin typeface="Century Gothic"/>
              <a:ea typeface="Century Gothic"/>
              <a:cs typeface="Century Gothic"/>
              <a:sym typeface="Century Gothic"/>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387f9faa70_1_91"/>
          <p:cNvSpPr txBox="1"/>
          <p:nvPr/>
        </p:nvSpPr>
        <p:spPr>
          <a:xfrm>
            <a:off x="4246650" y="546750"/>
            <a:ext cx="4497900" cy="6312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en-US" sz="2900" u="none" cap="none" strike="noStrike">
                <a:solidFill>
                  <a:srgbClr val="FD9554"/>
                </a:solidFill>
                <a:latin typeface="Century Gothic"/>
                <a:ea typeface="Century Gothic"/>
                <a:cs typeface="Century Gothic"/>
                <a:sym typeface="Century Gothic"/>
              </a:rPr>
              <a:t>4th Architecture </a:t>
            </a:r>
            <a:endParaRPr b="1" i="0" sz="2900" u="none" cap="none" strike="noStrike">
              <a:solidFill>
                <a:srgbClr val="FD9554"/>
              </a:solidFill>
              <a:latin typeface="Century Gothic"/>
              <a:ea typeface="Century Gothic"/>
              <a:cs typeface="Century Gothic"/>
              <a:sym typeface="Century Gothic"/>
            </a:endParaRPr>
          </a:p>
        </p:txBody>
      </p:sp>
      <p:sp>
        <p:nvSpPr>
          <p:cNvPr id="220" name="Google Shape;220;g1387f9faa70_1_91"/>
          <p:cNvSpPr txBox="1"/>
          <p:nvPr/>
        </p:nvSpPr>
        <p:spPr>
          <a:xfrm>
            <a:off x="924900" y="1547700"/>
            <a:ext cx="6207000" cy="507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The last architecture introduce the parameter </a:t>
            </a:r>
            <a:r>
              <a:rPr b="1" i="0" lang="en-US" sz="1500" u="none" cap="none" strike="noStrike">
                <a:solidFill>
                  <a:srgbClr val="000000"/>
                </a:solidFill>
                <a:latin typeface="Century Gothic"/>
                <a:ea typeface="Century Gothic"/>
                <a:cs typeface="Century Gothic"/>
                <a:sym typeface="Century Gothic"/>
              </a:rPr>
              <a:t>kernel_initializer </a:t>
            </a:r>
            <a:r>
              <a:rPr b="0" i="0" lang="en-US" sz="1500" u="none" cap="none" strike="noStrike">
                <a:solidFill>
                  <a:srgbClr val="000000"/>
                </a:solidFill>
                <a:latin typeface="Century Gothic"/>
                <a:ea typeface="Century Gothic"/>
                <a:cs typeface="Century Gothic"/>
                <a:sym typeface="Century Gothic"/>
              </a:rPr>
              <a:t>to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the convolutional  and the dense layer and the </a:t>
            </a:r>
            <a:r>
              <a:rPr b="1" i="0" lang="en-US" sz="1500" u="none" cap="none" strike="noStrike">
                <a:solidFill>
                  <a:srgbClr val="000000"/>
                </a:solidFill>
                <a:latin typeface="Century Gothic"/>
                <a:ea typeface="Century Gothic"/>
                <a:cs typeface="Century Gothic"/>
                <a:sym typeface="Century Gothic"/>
              </a:rPr>
              <a:t>kernel_regularizer </a:t>
            </a:r>
            <a:endParaRPr b="1"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parameter to the Dense layer. We also increased the number of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epochs from 50 to 60.</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The first parameter define the way to set the initial random weight of the layer while the second one apply penalties on layer parameters</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or layer activity during optimization.</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entury Gothic"/>
                <a:ea typeface="Century Gothic"/>
                <a:cs typeface="Century Gothic"/>
                <a:sym typeface="Century Gothic"/>
              </a:rPr>
              <a:t>Hyperparameter tuning: batch size</a:t>
            </a:r>
            <a:endParaRPr b="1"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entury Gothic"/>
                <a:ea typeface="Century Gothic"/>
                <a:cs typeface="Century Gothic"/>
                <a:sym typeface="Century Gothic"/>
              </a:rPr>
              <a:t>In this architecture </a:t>
            </a:r>
            <a:r>
              <a:rPr lang="en-US">
                <a:latin typeface="Century Gothic"/>
                <a:ea typeface="Century Gothic"/>
                <a:cs typeface="Century Gothic"/>
                <a:sym typeface="Century Gothic"/>
              </a:rPr>
              <a:t>it’s been decided</a:t>
            </a:r>
            <a:r>
              <a:rPr b="0" i="0" lang="en-US" sz="1400" u="none" cap="none" strike="noStrike">
                <a:solidFill>
                  <a:srgbClr val="000000"/>
                </a:solidFill>
                <a:latin typeface="Century Gothic"/>
                <a:ea typeface="Century Gothic"/>
                <a:cs typeface="Century Gothic"/>
                <a:sym typeface="Century Gothic"/>
              </a:rPr>
              <a:t> use the GridSearch algorithm (with cross validation) to pick (with a limited amount of bias thanks to the training set split that the algorithm performs) the best value (the one that leads to better performances) of the parameter ‘batch size’ between 16, 32 and 64. </a:t>
            </a:r>
            <a:r>
              <a:rPr lang="en-US">
                <a:latin typeface="Century Gothic"/>
                <a:ea typeface="Century Gothic"/>
                <a:cs typeface="Century Gothic"/>
                <a:sym typeface="Century Gothic"/>
              </a:rPr>
              <a:t>T</a:t>
            </a:r>
            <a:r>
              <a:rPr b="0" i="0" lang="en-US" sz="1400" u="none" cap="none" strike="noStrike">
                <a:solidFill>
                  <a:srgbClr val="000000"/>
                </a:solidFill>
                <a:latin typeface="Century Gothic"/>
                <a:ea typeface="Century Gothic"/>
                <a:cs typeface="Century Gothic"/>
                <a:sym typeface="Century Gothic"/>
              </a:rPr>
              <a:t>he algorithm was allowed to choose between three sizes and we set the number of epochs to only 10 because it is very computationally demanding. Turns out that the optimal batch size for this architecture is 64.</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pic>
        <p:nvPicPr>
          <p:cNvPr descr="图片包含 动物, 无脊椎动物&#10;&#10;已生成高可信度的说明" id="221" name="Google Shape;221;g1387f9faa70_1_91"/>
          <p:cNvPicPr preferRelativeResize="0"/>
          <p:nvPr/>
        </p:nvPicPr>
        <p:blipFill rotWithShape="1">
          <a:blip r:embed="rId3">
            <a:alphaModFix/>
          </a:blip>
          <a:srcRect b="0" l="0" r="0" t="0"/>
          <a:stretch/>
        </p:blipFill>
        <p:spPr>
          <a:xfrm rot="3169618">
            <a:off x="-1158361" y="5043120"/>
            <a:ext cx="2704823" cy="3031110"/>
          </a:xfrm>
          <a:prstGeom prst="rect">
            <a:avLst/>
          </a:prstGeom>
          <a:noFill/>
          <a:ln>
            <a:noFill/>
          </a:ln>
        </p:spPr>
      </p:pic>
      <p:pic>
        <p:nvPicPr>
          <p:cNvPr id="222" name="Google Shape;222;g1387f9faa70_1_91"/>
          <p:cNvPicPr preferRelativeResize="0"/>
          <p:nvPr/>
        </p:nvPicPr>
        <p:blipFill rotWithShape="1">
          <a:blip r:embed="rId4">
            <a:alphaModFix/>
          </a:blip>
          <a:srcRect b="0" l="3514" r="2772" t="0"/>
          <a:stretch/>
        </p:blipFill>
        <p:spPr>
          <a:xfrm rot="-5483110">
            <a:off x="9300252" y="5693703"/>
            <a:ext cx="4707197" cy="3725644"/>
          </a:xfrm>
          <a:prstGeom prst="rect">
            <a:avLst/>
          </a:prstGeom>
          <a:noFill/>
          <a:ln>
            <a:noFill/>
          </a:ln>
        </p:spPr>
      </p:pic>
      <p:pic>
        <p:nvPicPr>
          <p:cNvPr id="223" name="Google Shape;223;g1387f9faa70_1_91"/>
          <p:cNvPicPr preferRelativeResize="0"/>
          <p:nvPr/>
        </p:nvPicPr>
        <p:blipFill rotWithShape="1">
          <a:blip r:embed="rId5">
            <a:alphaModFix/>
          </a:blip>
          <a:srcRect b="0" l="0" r="0" t="0"/>
          <a:stretch/>
        </p:blipFill>
        <p:spPr>
          <a:xfrm>
            <a:off x="7690450" y="2162175"/>
            <a:ext cx="3752850" cy="253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387f9faa70_1_95"/>
          <p:cNvSpPr txBox="1"/>
          <p:nvPr/>
        </p:nvSpPr>
        <p:spPr>
          <a:xfrm>
            <a:off x="3622600" y="484275"/>
            <a:ext cx="5844900" cy="6465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Results </a:t>
            </a:r>
            <a:endParaRPr b="1" i="0" sz="3000" u="none" cap="none" strike="noStrike">
              <a:solidFill>
                <a:srgbClr val="FD9554"/>
              </a:solidFill>
              <a:latin typeface="Century Gothic"/>
              <a:ea typeface="Century Gothic"/>
              <a:cs typeface="Century Gothic"/>
              <a:sym typeface="Century Gothic"/>
            </a:endParaRPr>
          </a:p>
        </p:txBody>
      </p:sp>
      <p:pic>
        <p:nvPicPr>
          <p:cNvPr id="229" name="Google Shape;229;g1387f9faa70_1_95"/>
          <p:cNvPicPr preferRelativeResize="0"/>
          <p:nvPr/>
        </p:nvPicPr>
        <p:blipFill rotWithShape="1">
          <a:blip r:embed="rId3">
            <a:alphaModFix/>
          </a:blip>
          <a:srcRect b="0" l="0" r="0" t="0"/>
          <a:stretch/>
        </p:blipFill>
        <p:spPr>
          <a:xfrm>
            <a:off x="3238600" y="1693825"/>
            <a:ext cx="5714798" cy="4859375"/>
          </a:xfrm>
          <a:prstGeom prst="rect">
            <a:avLst/>
          </a:prstGeom>
          <a:noFill/>
          <a:ln>
            <a:noFill/>
          </a:ln>
        </p:spPr>
      </p:pic>
      <p:pic>
        <p:nvPicPr>
          <p:cNvPr id="230" name="Google Shape;230;g1387f9faa70_1_95"/>
          <p:cNvPicPr preferRelativeResize="0"/>
          <p:nvPr/>
        </p:nvPicPr>
        <p:blipFill rotWithShape="1">
          <a:blip r:embed="rId4">
            <a:alphaModFix/>
          </a:blip>
          <a:srcRect b="0" l="3514" r="2772" t="0"/>
          <a:stretch/>
        </p:blipFill>
        <p:spPr>
          <a:xfrm rot="-5400001">
            <a:off x="-1429650" y="4648952"/>
            <a:ext cx="6302175" cy="3034322"/>
          </a:xfrm>
          <a:prstGeom prst="rect">
            <a:avLst/>
          </a:prstGeom>
          <a:noFill/>
          <a:ln>
            <a:noFill/>
          </a:ln>
        </p:spPr>
      </p:pic>
      <p:pic>
        <p:nvPicPr>
          <p:cNvPr id="231" name="Google Shape;231;g1387f9faa70_1_95"/>
          <p:cNvPicPr preferRelativeResize="0"/>
          <p:nvPr/>
        </p:nvPicPr>
        <p:blipFill rotWithShape="1">
          <a:blip r:embed="rId4">
            <a:alphaModFix/>
          </a:blip>
          <a:srcRect b="0" l="3514" r="2772" t="0"/>
          <a:stretch/>
        </p:blipFill>
        <p:spPr>
          <a:xfrm rot="5399999">
            <a:off x="7319475" y="477902"/>
            <a:ext cx="6302175" cy="3034322"/>
          </a:xfrm>
          <a:prstGeom prst="rect">
            <a:avLst/>
          </a:prstGeom>
          <a:noFill/>
          <a:ln>
            <a:noFill/>
          </a:ln>
        </p:spPr>
      </p:pic>
      <p:pic>
        <p:nvPicPr>
          <p:cNvPr descr="图片包含 动物, 无脊椎动物&#10;&#10;已生成高可信度的说明" id="232" name="Google Shape;232;g1387f9faa70_1_95"/>
          <p:cNvPicPr preferRelativeResize="0"/>
          <p:nvPr/>
        </p:nvPicPr>
        <p:blipFill rotWithShape="1">
          <a:blip r:embed="rId5">
            <a:alphaModFix/>
          </a:blip>
          <a:srcRect b="0" l="0" r="0" t="0"/>
          <a:stretch/>
        </p:blipFill>
        <p:spPr>
          <a:xfrm flipH="1" rot="8626280">
            <a:off x="-1245480" y="-1189345"/>
            <a:ext cx="3227102" cy="3279809"/>
          </a:xfrm>
          <a:prstGeom prst="rect">
            <a:avLst/>
          </a:prstGeom>
          <a:noFill/>
          <a:ln>
            <a:noFill/>
          </a:ln>
        </p:spPr>
      </p:pic>
      <p:pic>
        <p:nvPicPr>
          <p:cNvPr descr="图片包含 动物, 无脊椎动物&#10;&#10;已生成高可信度的说明" id="233" name="Google Shape;233;g1387f9faa70_1_95"/>
          <p:cNvPicPr preferRelativeResize="0"/>
          <p:nvPr/>
        </p:nvPicPr>
        <p:blipFill rotWithShape="1">
          <a:blip r:embed="rId5">
            <a:alphaModFix/>
          </a:blip>
          <a:srcRect b="0" l="0" r="0" t="0"/>
          <a:stretch/>
        </p:blipFill>
        <p:spPr>
          <a:xfrm flipH="1" rot="-2224286">
            <a:off x="9920321" y="4890356"/>
            <a:ext cx="3227102" cy="32798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fe5c40587b_1_20"/>
          <p:cNvSpPr txBox="1"/>
          <p:nvPr/>
        </p:nvSpPr>
        <p:spPr>
          <a:xfrm>
            <a:off x="3767200" y="596875"/>
            <a:ext cx="6164400" cy="6465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Accuracy of the prediction </a:t>
            </a:r>
            <a:endParaRPr b="1" i="0" sz="3200" u="none" cap="none" strike="noStrike">
              <a:solidFill>
                <a:srgbClr val="FD9554"/>
              </a:solidFill>
              <a:latin typeface="Century Gothic"/>
              <a:ea typeface="Century Gothic"/>
              <a:cs typeface="Century Gothic"/>
              <a:sym typeface="Century Gothic"/>
            </a:endParaRPr>
          </a:p>
        </p:txBody>
      </p:sp>
      <p:sp>
        <p:nvSpPr>
          <p:cNvPr id="239" name="Google Shape;239;gfe5c40587b_1_20"/>
          <p:cNvSpPr txBox="1"/>
          <p:nvPr/>
        </p:nvSpPr>
        <p:spPr>
          <a:xfrm>
            <a:off x="765475" y="1394750"/>
            <a:ext cx="106227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Once the confusion matrix has been obtained we wanted to see which class is predicted with the higher accuracy.</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In order to do it we computed, for each class, the ratio between the total number of record predicted correctly and the total number of record. After doing that </a:t>
            </a:r>
            <a:r>
              <a:rPr lang="en-US" sz="1500">
                <a:latin typeface="Century Gothic"/>
                <a:ea typeface="Century Gothic"/>
                <a:cs typeface="Century Gothic"/>
                <a:sym typeface="Century Gothic"/>
              </a:rPr>
              <a:t>it was clear</a:t>
            </a:r>
            <a:r>
              <a:rPr b="0" i="0" lang="en-US" sz="1500" u="none" cap="none" strike="noStrike">
                <a:solidFill>
                  <a:srgbClr val="000000"/>
                </a:solidFill>
                <a:latin typeface="Century Gothic"/>
                <a:ea typeface="Century Gothic"/>
                <a:cs typeface="Century Gothic"/>
                <a:sym typeface="Century Gothic"/>
              </a:rPr>
              <a:t> that the class predicted with an higher level of accuracy is “</a:t>
            </a:r>
            <a:r>
              <a:rPr b="1" i="0" lang="en-US" sz="1500" u="none" cap="none" strike="noStrike">
                <a:solidFill>
                  <a:srgbClr val="000000"/>
                </a:solidFill>
                <a:latin typeface="Century Gothic"/>
                <a:ea typeface="Century Gothic"/>
                <a:cs typeface="Century Gothic"/>
                <a:sym typeface="Century Gothic"/>
              </a:rPr>
              <a:t>sunflower”.</a:t>
            </a:r>
            <a:endParaRPr b="1" i="0" sz="1500" u="none" cap="none" strike="noStrike">
              <a:solidFill>
                <a:srgbClr val="000000"/>
              </a:solidFill>
              <a:latin typeface="Century Gothic"/>
              <a:ea typeface="Century Gothic"/>
              <a:cs typeface="Century Gothic"/>
              <a:sym typeface="Century Gothic"/>
            </a:endParaRPr>
          </a:p>
        </p:txBody>
      </p:sp>
      <p:pic>
        <p:nvPicPr>
          <p:cNvPr descr="图片包含 动物, 无脊椎动物&#10;&#10;已生成高可信度的说明" id="240" name="Google Shape;240;gfe5c40587b_1_20"/>
          <p:cNvPicPr preferRelativeResize="0"/>
          <p:nvPr/>
        </p:nvPicPr>
        <p:blipFill rotWithShape="1">
          <a:blip r:embed="rId3">
            <a:alphaModFix/>
          </a:blip>
          <a:srcRect b="0" l="0" r="0" t="0"/>
          <a:stretch/>
        </p:blipFill>
        <p:spPr>
          <a:xfrm rot="3169618">
            <a:off x="-1158361" y="5043120"/>
            <a:ext cx="2704823" cy="3031110"/>
          </a:xfrm>
          <a:prstGeom prst="rect">
            <a:avLst/>
          </a:prstGeom>
          <a:noFill/>
          <a:ln>
            <a:noFill/>
          </a:ln>
        </p:spPr>
      </p:pic>
      <p:pic>
        <p:nvPicPr>
          <p:cNvPr id="241" name="Google Shape;241;gfe5c40587b_1_20"/>
          <p:cNvPicPr preferRelativeResize="0"/>
          <p:nvPr/>
        </p:nvPicPr>
        <p:blipFill rotWithShape="1">
          <a:blip r:embed="rId4">
            <a:alphaModFix/>
          </a:blip>
          <a:srcRect b="0" l="3514" r="2772" t="0"/>
          <a:stretch/>
        </p:blipFill>
        <p:spPr>
          <a:xfrm rot="-5483110">
            <a:off x="9300252" y="5693703"/>
            <a:ext cx="4707197" cy="3725644"/>
          </a:xfrm>
          <a:prstGeom prst="rect">
            <a:avLst/>
          </a:prstGeom>
          <a:noFill/>
          <a:ln>
            <a:noFill/>
          </a:ln>
        </p:spPr>
      </p:pic>
      <p:pic>
        <p:nvPicPr>
          <p:cNvPr id="242" name="Google Shape;242;gfe5c40587b_1_20"/>
          <p:cNvPicPr preferRelativeResize="0"/>
          <p:nvPr/>
        </p:nvPicPr>
        <p:blipFill rotWithShape="1">
          <a:blip r:embed="rId5">
            <a:alphaModFix/>
          </a:blip>
          <a:srcRect b="0" l="0" r="0" t="0"/>
          <a:stretch/>
        </p:blipFill>
        <p:spPr>
          <a:xfrm>
            <a:off x="6814500" y="3176950"/>
            <a:ext cx="4573750" cy="3219918"/>
          </a:xfrm>
          <a:prstGeom prst="rect">
            <a:avLst/>
          </a:prstGeom>
          <a:noFill/>
          <a:ln>
            <a:noFill/>
          </a:ln>
        </p:spPr>
      </p:pic>
      <p:pic>
        <p:nvPicPr>
          <p:cNvPr id="243" name="Google Shape;243;gfe5c40587b_1_20"/>
          <p:cNvPicPr preferRelativeResize="0"/>
          <p:nvPr/>
        </p:nvPicPr>
        <p:blipFill rotWithShape="1">
          <a:blip r:embed="rId6">
            <a:alphaModFix/>
          </a:blip>
          <a:srcRect b="0" l="0" r="0" t="0"/>
          <a:stretch/>
        </p:blipFill>
        <p:spPr>
          <a:xfrm>
            <a:off x="1080700" y="3348634"/>
            <a:ext cx="4082850" cy="28765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fe5c40587b_1_30"/>
          <p:cNvSpPr txBox="1"/>
          <p:nvPr/>
        </p:nvSpPr>
        <p:spPr>
          <a:xfrm>
            <a:off x="473300" y="4117550"/>
            <a:ext cx="64335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To test the model a new image was taken from Google in order to know if the neural network manages to classify it.</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This image was well classified by the model, indeed it labeled correctly Sunflowers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pic>
        <p:nvPicPr>
          <p:cNvPr descr="图片包含 动物, 无脊椎动物&#10;&#10;已生成高可信度的说明" id="249" name="Google Shape;249;gfe5c40587b_1_30"/>
          <p:cNvPicPr preferRelativeResize="0"/>
          <p:nvPr/>
        </p:nvPicPr>
        <p:blipFill rotWithShape="1">
          <a:blip r:embed="rId3">
            <a:alphaModFix/>
          </a:blip>
          <a:srcRect b="0" l="0" r="0" t="0"/>
          <a:stretch/>
        </p:blipFill>
        <p:spPr>
          <a:xfrm flipH="1" rot="-8100000">
            <a:off x="9343262" y="-1397593"/>
            <a:ext cx="4375027" cy="4446484"/>
          </a:xfrm>
          <a:prstGeom prst="rect">
            <a:avLst/>
          </a:prstGeom>
          <a:noFill/>
          <a:ln>
            <a:noFill/>
          </a:ln>
        </p:spPr>
      </p:pic>
      <p:pic>
        <p:nvPicPr>
          <p:cNvPr id="250" name="Google Shape;250;gfe5c40587b_1_30"/>
          <p:cNvPicPr preferRelativeResize="0"/>
          <p:nvPr/>
        </p:nvPicPr>
        <p:blipFill rotWithShape="1">
          <a:blip r:embed="rId4">
            <a:alphaModFix/>
          </a:blip>
          <a:srcRect b="0" l="3514" r="2772" t="0"/>
          <a:stretch/>
        </p:blipFill>
        <p:spPr>
          <a:xfrm rot="10799999">
            <a:off x="7049075" y="716252"/>
            <a:ext cx="6302175" cy="3034322"/>
          </a:xfrm>
          <a:prstGeom prst="rect">
            <a:avLst/>
          </a:prstGeom>
          <a:noFill/>
          <a:ln>
            <a:noFill/>
          </a:ln>
        </p:spPr>
      </p:pic>
      <p:sp>
        <p:nvSpPr>
          <p:cNvPr id="251" name="Google Shape;251;gfe5c40587b_1_30"/>
          <p:cNvSpPr txBox="1"/>
          <p:nvPr/>
        </p:nvSpPr>
        <p:spPr>
          <a:xfrm>
            <a:off x="918650" y="1214075"/>
            <a:ext cx="5542800" cy="6465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New image classification</a:t>
            </a:r>
            <a:endParaRPr b="1" i="0" sz="3000" u="none" cap="none" strike="noStrike">
              <a:solidFill>
                <a:srgbClr val="FD9554"/>
              </a:solidFill>
              <a:latin typeface="Century Gothic"/>
              <a:ea typeface="Century Gothic"/>
              <a:cs typeface="Century Gothic"/>
              <a:sym typeface="Century Gothic"/>
            </a:endParaRPr>
          </a:p>
        </p:txBody>
      </p:sp>
      <p:pic>
        <p:nvPicPr>
          <p:cNvPr id="252" name="Google Shape;252;gfe5c40587b_1_30"/>
          <p:cNvPicPr preferRelativeResize="0"/>
          <p:nvPr/>
        </p:nvPicPr>
        <p:blipFill rotWithShape="1">
          <a:blip r:embed="rId5">
            <a:alphaModFix/>
          </a:blip>
          <a:srcRect b="0" l="0" r="0" t="0"/>
          <a:stretch/>
        </p:blipFill>
        <p:spPr>
          <a:xfrm>
            <a:off x="7537625" y="3944524"/>
            <a:ext cx="3911101" cy="2608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387f9faa70_1_103"/>
          <p:cNvSpPr txBox="1"/>
          <p:nvPr/>
        </p:nvSpPr>
        <p:spPr>
          <a:xfrm>
            <a:off x="3702400" y="640500"/>
            <a:ext cx="5373900" cy="6465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Transfer Learning	</a:t>
            </a:r>
            <a:endParaRPr b="1" i="0" sz="2700" u="none" cap="none" strike="noStrike">
              <a:solidFill>
                <a:srgbClr val="FD9554"/>
              </a:solidFill>
              <a:latin typeface="Century Gothic"/>
              <a:ea typeface="Century Gothic"/>
              <a:cs typeface="Century Gothic"/>
              <a:sym typeface="Century Gothic"/>
            </a:endParaRPr>
          </a:p>
        </p:txBody>
      </p:sp>
      <p:sp>
        <p:nvSpPr>
          <p:cNvPr id="258" name="Google Shape;258;g1387f9faa70_1_103"/>
          <p:cNvSpPr txBox="1"/>
          <p:nvPr/>
        </p:nvSpPr>
        <p:spPr>
          <a:xfrm>
            <a:off x="859200" y="1577800"/>
            <a:ext cx="107790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This method take a model trained on a large dataset and </a:t>
            </a:r>
            <a:r>
              <a:rPr b="0" i="1" lang="en-US" sz="1500" u="none" cap="none" strike="noStrike">
                <a:solidFill>
                  <a:srgbClr val="000000"/>
                </a:solidFill>
                <a:latin typeface="Century Gothic"/>
                <a:ea typeface="Century Gothic"/>
                <a:cs typeface="Century Gothic"/>
                <a:sym typeface="Century Gothic"/>
              </a:rPr>
              <a:t>transfer </a:t>
            </a:r>
            <a:r>
              <a:rPr b="0" i="0" lang="en-US" sz="1500" u="none" cap="none" strike="noStrike">
                <a:solidFill>
                  <a:srgbClr val="000000"/>
                </a:solidFill>
                <a:latin typeface="Century Gothic"/>
                <a:ea typeface="Century Gothic"/>
                <a:cs typeface="Century Gothic"/>
                <a:sym typeface="Century Gothic"/>
              </a:rPr>
              <a:t>its knowledge to a smaller dataset.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191000"/>
                </a:solidFill>
                <a:latin typeface="Century Gothic"/>
                <a:ea typeface="Century Gothic"/>
                <a:cs typeface="Century Gothic"/>
                <a:sym typeface="Century Gothic"/>
              </a:rPr>
              <a:t>In other words, we use the patterns that the Neural Network found to be useful to classify images of a given problem to classify a completely different problem without retraining that part of the network.</a:t>
            </a:r>
            <a:endParaRPr b="0" i="0" sz="1500" u="none" cap="none" strike="noStrike">
              <a:solidFill>
                <a:srgbClr val="191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91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400"/>
              <a:buFont typeface="Arial"/>
              <a:buNone/>
            </a:pPr>
            <a:r>
              <a:rPr b="0" i="0" lang="en-US" sz="1500" u="none" cap="none" strike="noStrike">
                <a:solidFill>
                  <a:srgbClr val="191000"/>
                </a:solidFill>
                <a:latin typeface="Century Gothic"/>
                <a:ea typeface="Century Gothic"/>
                <a:cs typeface="Century Gothic"/>
                <a:sym typeface="Century Gothic"/>
              </a:rPr>
              <a:t>We will apply a famous convolutional neural network called ResNet50 on the data:</a:t>
            </a:r>
            <a:endParaRPr b="0" i="0" sz="1500" u="none" cap="none" strike="noStrike">
              <a:solidFill>
                <a:srgbClr val="191000"/>
              </a:solidFill>
              <a:latin typeface="Century Gothic"/>
              <a:ea typeface="Century Gothic"/>
              <a:cs typeface="Century Gothic"/>
              <a:sym typeface="Century Gothic"/>
            </a:endParaRPr>
          </a:p>
        </p:txBody>
      </p:sp>
      <p:pic>
        <p:nvPicPr>
          <p:cNvPr id="259" name="Google Shape;259;g1387f9faa70_1_103"/>
          <p:cNvPicPr preferRelativeResize="0"/>
          <p:nvPr/>
        </p:nvPicPr>
        <p:blipFill rotWithShape="1">
          <a:blip r:embed="rId3">
            <a:alphaModFix/>
          </a:blip>
          <a:srcRect b="0" l="0" r="0" t="0"/>
          <a:stretch/>
        </p:blipFill>
        <p:spPr>
          <a:xfrm>
            <a:off x="1484075" y="2976675"/>
            <a:ext cx="8451425" cy="2209775"/>
          </a:xfrm>
          <a:prstGeom prst="rect">
            <a:avLst/>
          </a:prstGeom>
          <a:noFill/>
          <a:ln>
            <a:noFill/>
          </a:ln>
        </p:spPr>
      </p:pic>
      <p:sp>
        <p:nvSpPr>
          <p:cNvPr id="260" name="Google Shape;260;g1387f9faa70_1_103"/>
          <p:cNvSpPr txBox="1"/>
          <p:nvPr/>
        </p:nvSpPr>
        <p:spPr>
          <a:xfrm>
            <a:off x="2421400" y="5389550"/>
            <a:ext cx="6654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This model achieves 92.5% top-5 accuracy in ImageNet, which is a dataset with over 14 million of images belonging to 1000 classes </a:t>
            </a:r>
            <a:endParaRPr b="0" i="0" sz="15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g1387f9faa70_1_110"/>
          <p:cNvPicPr preferRelativeResize="0"/>
          <p:nvPr/>
        </p:nvPicPr>
        <p:blipFill rotWithShape="1">
          <a:blip r:embed="rId3">
            <a:alphaModFix/>
          </a:blip>
          <a:srcRect b="0" l="0" r="0" t="0"/>
          <a:stretch/>
        </p:blipFill>
        <p:spPr>
          <a:xfrm>
            <a:off x="1893800" y="2881250"/>
            <a:ext cx="7818674" cy="2466975"/>
          </a:xfrm>
          <a:prstGeom prst="rect">
            <a:avLst/>
          </a:prstGeom>
          <a:noFill/>
          <a:ln>
            <a:noFill/>
          </a:ln>
        </p:spPr>
      </p:pic>
      <p:sp>
        <p:nvSpPr>
          <p:cNvPr id="266" name="Google Shape;266;g1387f9faa70_1_110"/>
          <p:cNvSpPr txBox="1"/>
          <p:nvPr/>
        </p:nvSpPr>
        <p:spPr>
          <a:xfrm>
            <a:off x="970500" y="1395900"/>
            <a:ext cx="102510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Using a pre-trained model such as ResNet50 can improve the model’s accuracy. We can notice that this model has an higher accuracy than the model build from the scratch.</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Indeed, Transfer Learning helps to achieve great results with less expensive computation.</a:t>
            </a:r>
            <a:endParaRPr b="0" i="0" sz="1500" u="none" cap="none" strike="noStrike">
              <a:solidFill>
                <a:srgbClr val="000000"/>
              </a:solidFill>
              <a:latin typeface="Century Gothic"/>
              <a:ea typeface="Century Gothic"/>
              <a:cs typeface="Century Gothic"/>
              <a:sym typeface="Century Gothic"/>
            </a:endParaRPr>
          </a:p>
        </p:txBody>
      </p:sp>
      <p:pic>
        <p:nvPicPr>
          <p:cNvPr descr="图片包含 动物, 无脊椎动物&#10;&#10;已生成高可信度的说明" id="267" name="Google Shape;267;g1387f9faa70_1_110"/>
          <p:cNvPicPr preferRelativeResize="0"/>
          <p:nvPr/>
        </p:nvPicPr>
        <p:blipFill rotWithShape="1">
          <a:blip r:embed="rId4">
            <a:alphaModFix/>
          </a:blip>
          <a:srcRect b="0" l="0" r="0" t="0"/>
          <a:stretch/>
        </p:blipFill>
        <p:spPr>
          <a:xfrm rot="3169618">
            <a:off x="-1158361" y="5043120"/>
            <a:ext cx="2704823" cy="3031110"/>
          </a:xfrm>
          <a:prstGeom prst="rect">
            <a:avLst/>
          </a:prstGeom>
          <a:noFill/>
          <a:ln>
            <a:noFill/>
          </a:ln>
        </p:spPr>
      </p:pic>
      <p:pic>
        <p:nvPicPr>
          <p:cNvPr id="268" name="Google Shape;268;g1387f9faa70_1_110"/>
          <p:cNvPicPr preferRelativeResize="0"/>
          <p:nvPr/>
        </p:nvPicPr>
        <p:blipFill rotWithShape="1">
          <a:blip r:embed="rId5">
            <a:alphaModFix/>
          </a:blip>
          <a:srcRect b="0" l="3514" r="2773" t="0"/>
          <a:stretch/>
        </p:blipFill>
        <p:spPr>
          <a:xfrm rot="-5483110">
            <a:off x="9300252" y="5693703"/>
            <a:ext cx="4707197" cy="37256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491e4597be_0_0"/>
          <p:cNvSpPr txBox="1"/>
          <p:nvPr/>
        </p:nvSpPr>
        <p:spPr>
          <a:xfrm>
            <a:off x="4077300" y="359300"/>
            <a:ext cx="4671000" cy="646500"/>
          </a:xfrm>
          <a:prstGeom prst="rect">
            <a:avLst/>
          </a:prstGeom>
          <a:noFill/>
          <a:ln cap="flat" cmpd="sng" w="19050">
            <a:solidFill>
              <a:srgbClr val="74A0B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Conclusions</a:t>
            </a:r>
            <a:endParaRPr b="1" i="0" sz="4000" u="none" cap="none" strike="noStrike">
              <a:solidFill>
                <a:srgbClr val="FD9554"/>
              </a:solidFill>
              <a:latin typeface="Century Gothic"/>
              <a:ea typeface="Century Gothic"/>
              <a:cs typeface="Century Gothic"/>
              <a:sym typeface="Century Gothic"/>
            </a:endParaRPr>
          </a:p>
        </p:txBody>
      </p:sp>
      <p:sp>
        <p:nvSpPr>
          <p:cNvPr id="274" name="Google Shape;274;g1491e4597be_0_0"/>
          <p:cNvSpPr txBox="1"/>
          <p:nvPr/>
        </p:nvSpPr>
        <p:spPr>
          <a:xfrm>
            <a:off x="1452825" y="1812125"/>
            <a:ext cx="9435600" cy="2770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Font typeface="Century Gothic"/>
              <a:buChar char="❖"/>
            </a:pPr>
            <a:r>
              <a:rPr b="0" i="0" lang="en-US" sz="1500" u="none" cap="none" strike="noStrike">
                <a:solidFill>
                  <a:schemeClr val="dk1"/>
                </a:solidFill>
                <a:latin typeface="Century Gothic"/>
                <a:ea typeface="Century Gothic"/>
                <a:cs typeface="Century Gothic"/>
                <a:sym typeface="Century Gothic"/>
              </a:rPr>
              <a:t>The choice in terms of layers  and their parameters matched with the implemented techniques and also it has satisfied our research aims, not only in terms of accuracy but especially in terms of optimization of net structure. </a:t>
            </a:r>
            <a:endParaRPr b="0" i="0" sz="1500" u="none" cap="none" strike="noStrike">
              <a:solidFill>
                <a:schemeClr val="dk1"/>
              </a:solidFill>
              <a:latin typeface="Century Gothic"/>
              <a:ea typeface="Century Gothic"/>
              <a:cs typeface="Century Gothic"/>
              <a:sym typeface="Century Gothic"/>
            </a:endParaRPr>
          </a:p>
          <a:p>
            <a:pPr indent="0" lvl="0" marL="9144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ctor"/>
              <a:ea typeface="Actor"/>
              <a:cs typeface="Actor"/>
              <a:sym typeface="Actor"/>
            </a:endParaRPr>
          </a:p>
          <a:p>
            <a:pPr indent="-323850" lvl="0" marL="457200" marR="0" rtl="0" algn="l">
              <a:lnSpc>
                <a:spcPct val="100000"/>
              </a:lnSpc>
              <a:spcBef>
                <a:spcPts val="0"/>
              </a:spcBef>
              <a:spcAft>
                <a:spcPts val="0"/>
              </a:spcAft>
              <a:buClr>
                <a:schemeClr val="dk1"/>
              </a:buClr>
              <a:buSzPts val="1500"/>
              <a:buFont typeface="Century Gothic"/>
              <a:buChar char="❖"/>
            </a:pPr>
            <a:r>
              <a:rPr b="0" i="0" lang="en-US" sz="1500" u="none" cap="none" strike="noStrike">
                <a:solidFill>
                  <a:schemeClr val="dk1"/>
                </a:solidFill>
                <a:latin typeface="Century Gothic"/>
                <a:ea typeface="Century Gothic"/>
                <a:cs typeface="Century Gothic"/>
                <a:sym typeface="Century Gothic"/>
              </a:rPr>
              <a:t>Since the dataset has a low dimensionality, despite data augmentation techniques were implemented ,  it was not possible to reach an accuracy value higher than 85%.</a:t>
            </a:r>
            <a:endParaRPr b="0" i="0" sz="1500" u="none" cap="none" strike="noStrike">
              <a:solidFill>
                <a:schemeClr val="dk1"/>
              </a:solidFill>
              <a:latin typeface="Century Gothic"/>
              <a:ea typeface="Century Gothic"/>
              <a:cs typeface="Century Gothic"/>
              <a:sym typeface="Century Gothic"/>
            </a:endParaRPr>
          </a:p>
          <a:p>
            <a:pPr indent="0" lvl="0" marL="9144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ctor"/>
              <a:ea typeface="Actor"/>
              <a:cs typeface="Actor"/>
              <a:sym typeface="Actor"/>
            </a:endParaRPr>
          </a:p>
          <a:p>
            <a:pPr indent="-323850" lvl="0" marL="457200" marR="0" rtl="0" algn="l">
              <a:lnSpc>
                <a:spcPct val="100000"/>
              </a:lnSpc>
              <a:spcBef>
                <a:spcPts val="0"/>
              </a:spcBef>
              <a:spcAft>
                <a:spcPts val="0"/>
              </a:spcAft>
              <a:buClr>
                <a:schemeClr val="dk1"/>
              </a:buClr>
              <a:buSzPts val="1500"/>
              <a:buFont typeface="Century Gothic"/>
              <a:buChar char="❖"/>
            </a:pPr>
            <a:r>
              <a:rPr b="0" i="0" lang="en-US" sz="1500" u="none" cap="none" strike="noStrike">
                <a:solidFill>
                  <a:schemeClr val="dk1"/>
                </a:solidFill>
                <a:latin typeface="Century Gothic"/>
                <a:ea typeface="Century Gothic"/>
                <a:cs typeface="Century Gothic"/>
                <a:sym typeface="Century Gothic"/>
              </a:rPr>
              <a:t>In conclusion, surely the model can be upgraded choosing other techniques or parameters to optimize the performance: the comparison with the pre-trained models shows that there is a margin of improvement of the model build from scratch.</a:t>
            </a:r>
            <a:endParaRPr b="0" i="0" sz="1500" u="none" cap="none" strike="noStrike">
              <a:solidFill>
                <a:schemeClr val="dk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ctor"/>
              <a:ea typeface="Actor"/>
              <a:cs typeface="Actor"/>
              <a:sym typeface="Actor"/>
            </a:endParaRPr>
          </a:p>
        </p:txBody>
      </p:sp>
      <p:pic>
        <p:nvPicPr>
          <p:cNvPr id="275" name="Google Shape;275;g1491e4597be_0_0"/>
          <p:cNvPicPr preferRelativeResize="0"/>
          <p:nvPr/>
        </p:nvPicPr>
        <p:blipFill rotWithShape="1">
          <a:blip r:embed="rId3">
            <a:alphaModFix/>
          </a:blip>
          <a:srcRect b="0" l="3514" r="2772" t="0"/>
          <a:stretch/>
        </p:blipFill>
        <p:spPr>
          <a:xfrm rot="10799999">
            <a:off x="7283400" y="5074777"/>
            <a:ext cx="6302175" cy="3034322"/>
          </a:xfrm>
          <a:prstGeom prst="rect">
            <a:avLst/>
          </a:prstGeom>
          <a:noFill/>
          <a:ln>
            <a:noFill/>
          </a:ln>
        </p:spPr>
      </p:pic>
      <p:pic>
        <p:nvPicPr>
          <p:cNvPr id="276" name="Google Shape;276;g1491e4597be_0_0"/>
          <p:cNvPicPr preferRelativeResize="0"/>
          <p:nvPr/>
        </p:nvPicPr>
        <p:blipFill rotWithShape="1">
          <a:blip r:embed="rId4">
            <a:alphaModFix/>
          </a:blip>
          <a:srcRect b="0" l="0" r="0" t="0"/>
          <a:stretch/>
        </p:blipFill>
        <p:spPr>
          <a:xfrm>
            <a:off x="1558375" y="3567200"/>
            <a:ext cx="253775" cy="261529"/>
          </a:xfrm>
          <a:prstGeom prst="rect">
            <a:avLst/>
          </a:prstGeom>
          <a:noFill/>
          <a:ln>
            <a:noFill/>
          </a:ln>
        </p:spPr>
      </p:pic>
      <p:pic>
        <p:nvPicPr>
          <p:cNvPr id="277" name="Google Shape;277;g1491e4597be_0_0"/>
          <p:cNvPicPr preferRelativeResize="0"/>
          <p:nvPr/>
        </p:nvPicPr>
        <p:blipFill rotWithShape="1">
          <a:blip r:embed="rId4">
            <a:alphaModFix/>
          </a:blip>
          <a:srcRect b="0" l="0" r="0" t="0"/>
          <a:stretch/>
        </p:blipFill>
        <p:spPr>
          <a:xfrm>
            <a:off x="1558375" y="2840950"/>
            <a:ext cx="253775" cy="261529"/>
          </a:xfrm>
          <a:prstGeom prst="rect">
            <a:avLst/>
          </a:prstGeom>
          <a:noFill/>
          <a:ln>
            <a:noFill/>
          </a:ln>
        </p:spPr>
      </p:pic>
      <p:pic>
        <p:nvPicPr>
          <p:cNvPr id="278" name="Google Shape;278;g1491e4597be_0_0"/>
          <p:cNvPicPr preferRelativeResize="0"/>
          <p:nvPr/>
        </p:nvPicPr>
        <p:blipFill rotWithShape="1">
          <a:blip r:embed="rId4">
            <a:alphaModFix/>
          </a:blip>
          <a:srcRect b="0" l="0" r="0" t="0"/>
          <a:stretch/>
        </p:blipFill>
        <p:spPr>
          <a:xfrm>
            <a:off x="1558375" y="1884039"/>
            <a:ext cx="253775" cy="261525"/>
          </a:xfrm>
          <a:prstGeom prst="rect">
            <a:avLst/>
          </a:prstGeom>
          <a:noFill/>
          <a:ln>
            <a:noFill/>
          </a:ln>
        </p:spPr>
      </p:pic>
      <p:pic>
        <p:nvPicPr>
          <p:cNvPr descr="图片包含 动物, 无脊椎动物&#10;&#10;已生成高可信度的说明" id="279" name="Google Shape;279;g1491e4597be_0_0"/>
          <p:cNvPicPr preferRelativeResize="0"/>
          <p:nvPr/>
        </p:nvPicPr>
        <p:blipFill rotWithShape="1">
          <a:blip r:embed="rId5">
            <a:alphaModFix/>
          </a:blip>
          <a:srcRect b="0" l="0" r="0" t="0"/>
          <a:stretch/>
        </p:blipFill>
        <p:spPr>
          <a:xfrm flipH="1" rot="-301840">
            <a:off x="5126988" y="4205231"/>
            <a:ext cx="4375027" cy="4446485"/>
          </a:xfrm>
          <a:prstGeom prst="rect">
            <a:avLst/>
          </a:prstGeom>
          <a:noFill/>
          <a:ln>
            <a:noFill/>
          </a:ln>
        </p:spPr>
      </p:pic>
      <p:pic>
        <p:nvPicPr>
          <p:cNvPr descr="图片包含 动物, 无脊椎动物&#10;&#10;已生成高可信度的说明" id="280" name="Google Shape;280;g1491e4597be_0_0"/>
          <p:cNvPicPr preferRelativeResize="0"/>
          <p:nvPr/>
        </p:nvPicPr>
        <p:blipFill rotWithShape="1">
          <a:blip r:embed="rId5">
            <a:alphaModFix/>
          </a:blip>
          <a:srcRect b="0" l="0" r="0" t="0"/>
          <a:stretch/>
        </p:blipFill>
        <p:spPr>
          <a:xfrm flipH="1" rot="128377">
            <a:off x="-1173862" y="3908857"/>
            <a:ext cx="4375027" cy="4446486"/>
          </a:xfrm>
          <a:prstGeom prst="rect">
            <a:avLst/>
          </a:prstGeom>
          <a:noFill/>
          <a:ln>
            <a:noFill/>
          </a:ln>
        </p:spPr>
      </p:pic>
      <p:pic>
        <p:nvPicPr>
          <p:cNvPr id="281" name="Google Shape;281;g1491e4597be_0_0"/>
          <p:cNvPicPr preferRelativeResize="0"/>
          <p:nvPr/>
        </p:nvPicPr>
        <p:blipFill rotWithShape="1">
          <a:blip r:embed="rId3">
            <a:alphaModFix/>
          </a:blip>
          <a:srcRect b="0" l="3514" r="2772" t="0"/>
          <a:stretch/>
        </p:blipFill>
        <p:spPr>
          <a:xfrm rot="10799999">
            <a:off x="981225" y="5074777"/>
            <a:ext cx="6302175" cy="30343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fe5c40587b_1_41"/>
          <p:cNvSpPr txBox="1"/>
          <p:nvPr/>
        </p:nvSpPr>
        <p:spPr>
          <a:xfrm>
            <a:off x="243600" y="2304225"/>
            <a:ext cx="50055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lang="en-US" sz="1500">
                <a:latin typeface="Century Gothic"/>
                <a:ea typeface="Century Gothic"/>
                <a:cs typeface="Century Gothic"/>
                <a:sym typeface="Century Gothic"/>
              </a:rPr>
              <a:t>I</a:t>
            </a:r>
            <a:r>
              <a:rPr b="0" i="0" lang="en-US" sz="1500" u="none" cap="none" strike="noStrike">
                <a:solidFill>
                  <a:srgbClr val="000000"/>
                </a:solidFill>
                <a:latin typeface="Century Gothic"/>
                <a:ea typeface="Century Gothic"/>
                <a:cs typeface="Century Gothic"/>
                <a:sym typeface="Century Gothic"/>
              </a:rPr>
              <a:t>n this attempt, the architecture present  an additional convolutional layer with 256 filters.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pic>
        <p:nvPicPr>
          <p:cNvPr descr="图片包含 动物, 无脊椎动物&#10;&#10;已生成高可信度的说明" id="287" name="Google Shape;287;gfe5c40587b_1_41"/>
          <p:cNvPicPr preferRelativeResize="0"/>
          <p:nvPr/>
        </p:nvPicPr>
        <p:blipFill rotWithShape="1">
          <a:blip r:embed="rId3">
            <a:alphaModFix/>
          </a:blip>
          <a:srcRect b="0" l="0" r="0" t="0"/>
          <a:stretch/>
        </p:blipFill>
        <p:spPr>
          <a:xfrm flipH="1" rot="-8100000">
            <a:off x="9469539" y="-1345289"/>
            <a:ext cx="4375022" cy="4089329"/>
          </a:xfrm>
          <a:prstGeom prst="rect">
            <a:avLst/>
          </a:prstGeom>
          <a:noFill/>
          <a:ln>
            <a:noFill/>
          </a:ln>
        </p:spPr>
      </p:pic>
      <p:pic>
        <p:nvPicPr>
          <p:cNvPr id="288" name="Google Shape;288;gfe5c40587b_1_41"/>
          <p:cNvPicPr preferRelativeResize="0"/>
          <p:nvPr/>
        </p:nvPicPr>
        <p:blipFill rotWithShape="1">
          <a:blip r:embed="rId4">
            <a:alphaModFix/>
          </a:blip>
          <a:srcRect b="0" l="3514" r="2772" t="0"/>
          <a:stretch/>
        </p:blipFill>
        <p:spPr>
          <a:xfrm rot="10799999">
            <a:off x="6767900" y="4432927"/>
            <a:ext cx="6302175" cy="3034322"/>
          </a:xfrm>
          <a:prstGeom prst="rect">
            <a:avLst/>
          </a:prstGeom>
          <a:noFill/>
          <a:ln>
            <a:noFill/>
          </a:ln>
        </p:spPr>
      </p:pic>
      <p:sp>
        <p:nvSpPr>
          <p:cNvPr id="289" name="Google Shape;289;gfe5c40587b_1_41"/>
          <p:cNvSpPr txBox="1"/>
          <p:nvPr/>
        </p:nvSpPr>
        <p:spPr>
          <a:xfrm>
            <a:off x="334400" y="964100"/>
            <a:ext cx="4305300" cy="6465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Failed attempt 1</a:t>
            </a:r>
            <a:endParaRPr b="1" i="0" sz="3000" u="none" cap="none" strike="noStrike">
              <a:solidFill>
                <a:srgbClr val="FD9554"/>
              </a:solidFill>
              <a:latin typeface="Century Gothic"/>
              <a:ea typeface="Century Gothic"/>
              <a:cs typeface="Century Gothic"/>
              <a:sym typeface="Century Gothic"/>
            </a:endParaRPr>
          </a:p>
        </p:txBody>
      </p:sp>
      <p:sp>
        <p:nvSpPr>
          <p:cNvPr id="290" name="Google Shape;290;gfe5c40587b_1_41"/>
          <p:cNvSpPr txBox="1"/>
          <p:nvPr/>
        </p:nvSpPr>
        <p:spPr>
          <a:xfrm>
            <a:off x="148050" y="3181425"/>
            <a:ext cx="5196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As we can see the result is not satisfactory as the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overfitting is high </a:t>
            </a:r>
            <a:endParaRPr b="0" i="0" sz="1500" u="none" cap="none" strike="noStrike">
              <a:solidFill>
                <a:srgbClr val="000000"/>
              </a:solidFill>
              <a:latin typeface="Century Gothic"/>
              <a:ea typeface="Century Gothic"/>
              <a:cs typeface="Century Gothic"/>
              <a:sym typeface="Century Gothic"/>
            </a:endParaRPr>
          </a:p>
        </p:txBody>
      </p:sp>
      <p:pic>
        <p:nvPicPr>
          <p:cNvPr id="291" name="Google Shape;291;gfe5c40587b_1_41"/>
          <p:cNvPicPr preferRelativeResize="0"/>
          <p:nvPr/>
        </p:nvPicPr>
        <p:blipFill rotWithShape="1">
          <a:blip r:embed="rId5">
            <a:alphaModFix/>
          </a:blip>
          <a:srcRect b="0" l="0" r="0" t="0"/>
          <a:stretch/>
        </p:blipFill>
        <p:spPr>
          <a:xfrm>
            <a:off x="5342554" y="1911838"/>
            <a:ext cx="6112400" cy="303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gfe5c40587b_1_56"/>
          <p:cNvPicPr preferRelativeResize="0"/>
          <p:nvPr/>
        </p:nvPicPr>
        <p:blipFill rotWithShape="1">
          <a:blip r:embed="rId3">
            <a:alphaModFix/>
          </a:blip>
          <a:srcRect b="0" l="3514" r="2772" t="0"/>
          <a:stretch/>
        </p:blipFill>
        <p:spPr>
          <a:xfrm rot="10799999">
            <a:off x="6767900" y="4432927"/>
            <a:ext cx="6302175" cy="3034322"/>
          </a:xfrm>
          <a:prstGeom prst="rect">
            <a:avLst/>
          </a:prstGeom>
          <a:noFill/>
          <a:ln>
            <a:noFill/>
          </a:ln>
        </p:spPr>
      </p:pic>
      <p:sp>
        <p:nvSpPr>
          <p:cNvPr id="297" name="Google Shape;297;gfe5c40587b_1_56"/>
          <p:cNvSpPr txBox="1"/>
          <p:nvPr/>
        </p:nvSpPr>
        <p:spPr>
          <a:xfrm>
            <a:off x="431075" y="2180663"/>
            <a:ext cx="64335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pic>
        <p:nvPicPr>
          <p:cNvPr descr="图片包含 动物, 无脊椎动物&#10;&#10;已生成高可信度的说明" id="298" name="Google Shape;298;gfe5c40587b_1_56"/>
          <p:cNvPicPr preferRelativeResize="0"/>
          <p:nvPr/>
        </p:nvPicPr>
        <p:blipFill rotWithShape="1">
          <a:blip r:embed="rId4">
            <a:alphaModFix/>
          </a:blip>
          <a:srcRect b="0" l="0" r="0" t="0"/>
          <a:stretch/>
        </p:blipFill>
        <p:spPr>
          <a:xfrm flipH="1" rot="-8100000">
            <a:off x="9343262" y="-1397593"/>
            <a:ext cx="4375027" cy="4446484"/>
          </a:xfrm>
          <a:prstGeom prst="rect">
            <a:avLst/>
          </a:prstGeom>
          <a:noFill/>
          <a:ln>
            <a:noFill/>
          </a:ln>
        </p:spPr>
      </p:pic>
      <p:sp>
        <p:nvSpPr>
          <p:cNvPr id="299" name="Google Shape;299;gfe5c40587b_1_56"/>
          <p:cNvSpPr txBox="1"/>
          <p:nvPr/>
        </p:nvSpPr>
        <p:spPr>
          <a:xfrm>
            <a:off x="431075" y="1214075"/>
            <a:ext cx="4146000" cy="6465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 Failed attempt 2</a:t>
            </a:r>
            <a:endParaRPr b="1" i="0" sz="3000" u="none" cap="none" strike="noStrike">
              <a:solidFill>
                <a:srgbClr val="FD9554"/>
              </a:solidFill>
              <a:latin typeface="Century Gothic"/>
              <a:ea typeface="Century Gothic"/>
              <a:cs typeface="Century Gothic"/>
              <a:sym typeface="Century Gothic"/>
            </a:endParaRPr>
          </a:p>
        </p:txBody>
      </p:sp>
      <p:sp>
        <p:nvSpPr>
          <p:cNvPr id="300" name="Google Shape;300;gfe5c40587b_1_56"/>
          <p:cNvSpPr txBox="1"/>
          <p:nvPr/>
        </p:nvSpPr>
        <p:spPr>
          <a:xfrm>
            <a:off x="431075" y="2990400"/>
            <a:ext cx="51966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Using the optimizer RMSprop with a learning rate equal to 0.001 and “relu” as activation function the model features a high overfitting</a:t>
            </a:r>
            <a:endParaRPr b="0" i="0" sz="1500" u="none" cap="none" strike="noStrike">
              <a:solidFill>
                <a:srgbClr val="000000"/>
              </a:solidFill>
              <a:latin typeface="Century Gothic"/>
              <a:ea typeface="Century Gothic"/>
              <a:cs typeface="Century Gothic"/>
              <a:sym typeface="Century Gothic"/>
            </a:endParaRPr>
          </a:p>
        </p:txBody>
      </p:sp>
      <p:pic>
        <p:nvPicPr>
          <p:cNvPr id="301" name="Google Shape;301;gfe5c40587b_1_56"/>
          <p:cNvPicPr preferRelativeResize="0"/>
          <p:nvPr/>
        </p:nvPicPr>
        <p:blipFill rotWithShape="1">
          <a:blip r:embed="rId5">
            <a:alphaModFix/>
          </a:blip>
          <a:srcRect b="0" l="0" r="0" t="0"/>
          <a:stretch/>
        </p:blipFill>
        <p:spPr>
          <a:xfrm>
            <a:off x="6235050" y="1568725"/>
            <a:ext cx="5196600" cy="35262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gfe5c40587b_1_66"/>
          <p:cNvPicPr preferRelativeResize="0"/>
          <p:nvPr/>
        </p:nvPicPr>
        <p:blipFill rotWithShape="1">
          <a:blip r:embed="rId3">
            <a:alphaModFix/>
          </a:blip>
          <a:srcRect b="0" l="3514" r="2772" t="0"/>
          <a:stretch/>
        </p:blipFill>
        <p:spPr>
          <a:xfrm rot="10799999">
            <a:off x="6767900" y="4432927"/>
            <a:ext cx="6302175" cy="3034322"/>
          </a:xfrm>
          <a:prstGeom prst="rect">
            <a:avLst/>
          </a:prstGeom>
          <a:noFill/>
          <a:ln>
            <a:noFill/>
          </a:ln>
        </p:spPr>
      </p:pic>
      <p:sp>
        <p:nvSpPr>
          <p:cNvPr id="307" name="Google Shape;307;gfe5c40587b_1_66"/>
          <p:cNvSpPr txBox="1"/>
          <p:nvPr/>
        </p:nvSpPr>
        <p:spPr>
          <a:xfrm>
            <a:off x="431075" y="2180663"/>
            <a:ext cx="64335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lang="en-US" sz="1500">
                <a:latin typeface="Century Gothic"/>
                <a:ea typeface="Century Gothic"/>
                <a:cs typeface="Century Gothic"/>
                <a:sym typeface="Century Gothic"/>
              </a:rPr>
              <a:t>T</a:t>
            </a:r>
            <a:r>
              <a:rPr b="0" i="0" lang="en-US" sz="1500" u="none" cap="none" strike="noStrike">
                <a:solidFill>
                  <a:srgbClr val="000000"/>
                </a:solidFill>
                <a:latin typeface="Century Gothic"/>
                <a:ea typeface="Century Gothic"/>
                <a:cs typeface="Century Gothic"/>
                <a:sym typeface="Century Gothic"/>
              </a:rPr>
              <a:t>est on the second architecture with a higher batch size (256)</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This choice was not appropriate due to data dimensionality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and model architecture.</a:t>
            </a:r>
            <a:endParaRPr b="0" i="0" sz="1500" u="none" cap="none" strike="noStrike">
              <a:solidFill>
                <a:srgbClr val="000000"/>
              </a:solidFill>
              <a:latin typeface="Century Gothic"/>
              <a:ea typeface="Century Gothic"/>
              <a:cs typeface="Century Gothic"/>
              <a:sym typeface="Century Gothic"/>
            </a:endParaRPr>
          </a:p>
        </p:txBody>
      </p:sp>
      <p:pic>
        <p:nvPicPr>
          <p:cNvPr descr="图片包含 动物, 无脊椎动物&#10;&#10;已生成高可信度的说明" id="308" name="Google Shape;308;gfe5c40587b_1_66"/>
          <p:cNvPicPr preferRelativeResize="0"/>
          <p:nvPr/>
        </p:nvPicPr>
        <p:blipFill rotWithShape="1">
          <a:blip r:embed="rId4">
            <a:alphaModFix/>
          </a:blip>
          <a:srcRect b="0" l="0" r="0" t="0"/>
          <a:stretch/>
        </p:blipFill>
        <p:spPr>
          <a:xfrm flipH="1" rot="-8100000">
            <a:off x="9343262" y="-1397593"/>
            <a:ext cx="4375027" cy="4446484"/>
          </a:xfrm>
          <a:prstGeom prst="rect">
            <a:avLst/>
          </a:prstGeom>
          <a:noFill/>
          <a:ln>
            <a:noFill/>
          </a:ln>
        </p:spPr>
      </p:pic>
      <p:sp>
        <p:nvSpPr>
          <p:cNvPr id="309" name="Google Shape;309;gfe5c40587b_1_66"/>
          <p:cNvSpPr txBox="1"/>
          <p:nvPr/>
        </p:nvSpPr>
        <p:spPr>
          <a:xfrm>
            <a:off x="431075" y="1203225"/>
            <a:ext cx="4021200" cy="6465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 Failed attempt 3</a:t>
            </a:r>
            <a:endParaRPr b="1" i="0" sz="3000" u="none" cap="none" strike="noStrike">
              <a:solidFill>
                <a:srgbClr val="FD9554"/>
              </a:solidFill>
              <a:latin typeface="Century Gothic"/>
              <a:ea typeface="Century Gothic"/>
              <a:cs typeface="Century Gothic"/>
              <a:sym typeface="Century Gothic"/>
            </a:endParaRPr>
          </a:p>
        </p:txBody>
      </p:sp>
      <p:sp>
        <p:nvSpPr>
          <p:cNvPr id="310" name="Google Shape;310;gfe5c40587b_1_66"/>
          <p:cNvSpPr txBox="1"/>
          <p:nvPr/>
        </p:nvSpPr>
        <p:spPr>
          <a:xfrm>
            <a:off x="431075" y="3589150"/>
            <a:ext cx="5196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pic>
        <p:nvPicPr>
          <p:cNvPr id="311" name="Google Shape;311;gfe5c40587b_1_66"/>
          <p:cNvPicPr preferRelativeResize="0"/>
          <p:nvPr/>
        </p:nvPicPr>
        <p:blipFill rotWithShape="1">
          <a:blip r:embed="rId5">
            <a:alphaModFix/>
          </a:blip>
          <a:srcRect b="0" l="0" r="0" t="0"/>
          <a:stretch/>
        </p:blipFill>
        <p:spPr>
          <a:xfrm>
            <a:off x="6864575" y="1849725"/>
            <a:ext cx="4702200" cy="3158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图片包含 动物, 无脊椎动物&#10;&#10;已生成高可信度的说明" id="110" name="Google Shape;110;p4"/>
          <p:cNvPicPr preferRelativeResize="0"/>
          <p:nvPr/>
        </p:nvPicPr>
        <p:blipFill rotWithShape="1">
          <a:blip r:embed="rId3">
            <a:alphaModFix/>
          </a:blip>
          <a:srcRect b="0" l="0" r="0" t="0"/>
          <a:stretch/>
        </p:blipFill>
        <p:spPr>
          <a:xfrm flipH="1" rot="-239127">
            <a:off x="8278025" y="5273025"/>
            <a:ext cx="4043825" cy="3531351"/>
          </a:xfrm>
          <a:prstGeom prst="rect">
            <a:avLst/>
          </a:prstGeom>
          <a:noFill/>
          <a:ln>
            <a:noFill/>
          </a:ln>
        </p:spPr>
      </p:pic>
      <p:pic>
        <p:nvPicPr>
          <p:cNvPr descr="图片包含 动物, 无脊椎动物&#10;&#10;已生成高可信度的说明" id="111" name="Google Shape;111;p4"/>
          <p:cNvPicPr preferRelativeResize="0"/>
          <p:nvPr/>
        </p:nvPicPr>
        <p:blipFill rotWithShape="1">
          <a:blip r:embed="rId3">
            <a:alphaModFix/>
          </a:blip>
          <a:srcRect b="0" l="0" r="0" t="0"/>
          <a:stretch/>
        </p:blipFill>
        <p:spPr>
          <a:xfrm flipH="1" rot="-617055">
            <a:off x="377175" y="4585825"/>
            <a:ext cx="4043825" cy="3531351"/>
          </a:xfrm>
          <a:prstGeom prst="rect">
            <a:avLst/>
          </a:prstGeom>
          <a:noFill/>
          <a:ln>
            <a:noFill/>
          </a:ln>
        </p:spPr>
      </p:pic>
      <p:pic>
        <p:nvPicPr>
          <p:cNvPr id="112" name="Google Shape;112;p4"/>
          <p:cNvPicPr preferRelativeResize="0"/>
          <p:nvPr/>
        </p:nvPicPr>
        <p:blipFill rotWithShape="1">
          <a:blip r:embed="rId4">
            <a:alphaModFix/>
          </a:blip>
          <a:srcRect b="0" l="3514" r="2772" t="0"/>
          <a:stretch/>
        </p:blipFill>
        <p:spPr>
          <a:xfrm rot="-4875283">
            <a:off x="-1246566" y="5280109"/>
            <a:ext cx="4207907" cy="3267183"/>
          </a:xfrm>
          <a:prstGeom prst="rect">
            <a:avLst/>
          </a:prstGeom>
          <a:noFill/>
          <a:ln>
            <a:noFill/>
          </a:ln>
        </p:spPr>
      </p:pic>
      <p:grpSp>
        <p:nvGrpSpPr>
          <p:cNvPr id="113" name="Google Shape;113;p4"/>
          <p:cNvGrpSpPr/>
          <p:nvPr/>
        </p:nvGrpSpPr>
        <p:grpSpPr>
          <a:xfrm>
            <a:off x="328127" y="343687"/>
            <a:ext cx="11591154" cy="2374691"/>
            <a:chOff x="3198852" y="1152633"/>
            <a:chExt cx="5589600" cy="3677700"/>
          </a:xfrm>
        </p:grpSpPr>
        <p:grpSp>
          <p:nvGrpSpPr>
            <p:cNvPr id="114" name="Google Shape;114;p4"/>
            <p:cNvGrpSpPr/>
            <p:nvPr/>
          </p:nvGrpSpPr>
          <p:grpSpPr>
            <a:xfrm>
              <a:off x="3198852" y="1152633"/>
              <a:ext cx="5589600" cy="3677700"/>
              <a:chOff x="2119352" y="1491793"/>
              <a:chExt cx="5589600" cy="3677700"/>
            </a:xfrm>
          </p:grpSpPr>
          <p:sp>
            <p:nvSpPr>
              <p:cNvPr id="115" name="Google Shape;115;p4"/>
              <p:cNvSpPr/>
              <p:nvPr/>
            </p:nvSpPr>
            <p:spPr>
              <a:xfrm>
                <a:off x="2119352" y="1491793"/>
                <a:ext cx="5589600" cy="3677700"/>
              </a:xfrm>
              <a:prstGeom prst="rect">
                <a:avLst/>
              </a:prstGeom>
              <a:noFill/>
              <a:ln>
                <a:noFill/>
              </a:ln>
              <a:effectLst>
                <a:outerShdw blurRad="57785" algn="ctr" dir="3180000" dist="33020">
                  <a:srgbClr val="000000">
                    <a:alpha val="2901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16" name="Google Shape;116;p4"/>
              <p:cNvSpPr/>
              <p:nvPr/>
            </p:nvSpPr>
            <p:spPr>
              <a:xfrm>
                <a:off x="3734749" y="1805232"/>
                <a:ext cx="2358900" cy="851400"/>
              </a:xfrm>
              <a:prstGeom prst="rect">
                <a:avLst/>
              </a:prstGeom>
              <a:noFill/>
              <a:ln cap="flat" cmpd="sng" w="19050">
                <a:solidFill>
                  <a:srgbClr val="7BB5B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3000" u="none" cap="none" strike="noStrike">
                    <a:solidFill>
                      <a:srgbClr val="FD9554"/>
                    </a:solidFill>
                    <a:latin typeface="Century Gothic"/>
                    <a:ea typeface="Century Gothic"/>
                    <a:cs typeface="Century Gothic"/>
                    <a:sym typeface="Century Gothic"/>
                  </a:rPr>
                  <a:t>Introduction</a:t>
                </a:r>
                <a:endParaRPr b="1" i="0" sz="3000" u="none" cap="none" strike="noStrike">
                  <a:solidFill>
                    <a:srgbClr val="FD9554"/>
                  </a:solidFill>
                  <a:latin typeface="Century Gothic"/>
                  <a:ea typeface="Century Gothic"/>
                  <a:cs typeface="Century Gothic"/>
                  <a:sym typeface="Century Gothic"/>
                </a:endParaRPr>
              </a:p>
            </p:txBody>
          </p:sp>
        </p:grpSp>
        <p:sp>
          <p:nvSpPr>
            <p:cNvPr id="117" name="Google Shape;117;p4"/>
            <p:cNvSpPr/>
            <p:nvPr/>
          </p:nvSpPr>
          <p:spPr>
            <a:xfrm>
              <a:off x="3335992" y="2486379"/>
              <a:ext cx="5315400" cy="1569600"/>
            </a:xfrm>
            <a:prstGeom prst="rect">
              <a:avLst/>
            </a:prstGeom>
            <a:noFill/>
            <a:ln>
              <a:noFill/>
            </a:ln>
          </p:spPr>
          <p:txBody>
            <a:bodyPr anchorCtr="0" anchor="t" bIns="45700" lIns="91425" spcFirstLastPara="1" rIns="91425" wrap="square" tIns="45700">
              <a:noAutofit/>
            </a:bodyPr>
            <a:lstStyle/>
            <a:p>
              <a:pPr indent="0" lvl="0" marL="0" marR="0" rtl="0" algn="ctr">
                <a:lnSpc>
                  <a:spcPct val="200000"/>
                </a:lnSpc>
                <a:spcBef>
                  <a:spcPts val="0"/>
                </a:spcBef>
                <a:spcAft>
                  <a:spcPts val="0"/>
                </a:spcAft>
                <a:buClr>
                  <a:srgbClr val="000000"/>
                </a:buClr>
                <a:buSzPts val="1200"/>
                <a:buFont typeface="Arial"/>
                <a:buNone/>
              </a:pPr>
              <a:r>
                <a:rPr b="0" i="0" lang="en-US" sz="1500" u="none" cap="none" strike="noStrike">
                  <a:solidFill>
                    <a:schemeClr val="dk1"/>
                  </a:solidFill>
                  <a:latin typeface="Open Sans"/>
                  <a:ea typeface="Open Sans"/>
                  <a:cs typeface="Open Sans"/>
                  <a:sym typeface="Open Sans"/>
                </a:rPr>
                <a:t>The aim of the project is to develop a model that is able to classify species of flower from a set of images.</a:t>
              </a:r>
              <a:endParaRPr b="0" i="0" sz="1500" u="none" cap="none" strike="noStrike">
                <a:solidFill>
                  <a:schemeClr val="dk1"/>
                </a:solidFill>
                <a:latin typeface="Open Sans"/>
                <a:ea typeface="Open Sans"/>
                <a:cs typeface="Open Sans"/>
                <a:sym typeface="Open Sans"/>
              </a:endParaRPr>
            </a:p>
            <a:p>
              <a:pPr indent="0" lvl="0" marL="0" marR="0" rtl="0" algn="ctr">
                <a:lnSpc>
                  <a:spcPct val="200000"/>
                </a:lnSpc>
                <a:spcBef>
                  <a:spcPts val="0"/>
                </a:spcBef>
                <a:spcAft>
                  <a:spcPts val="0"/>
                </a:spcAft>
                <a:buClr>
                  <a:srgbClr val="000000"/>
                </a:buClr>
                <a:buSzPts val="1200"/>
                <a:buFont typeface="Arial"/>
                <a:buNone/>
              </a:pPr>
              <a:r>
                <a:rPr b="0" i="0" lang="en-US" sz="1500" u="none" cap="none" strike="noStrike">
                  <a:solidFill>
                    <a:schemeClr val="dk1"/>
                  </a:solidFill>
                  <a:latin typeface="Open Sans"/>
                  <a:ea typeface="Open Sans"/>
                  <a:cs typeface="Open Sans"/>
                  <a:sym typeface="Open Sans"/>
                </a:rPr>
                <a:t>In order to do it, </a:t>
              </a:r>
              <a:r>
                <a:rPr b="0" i="0" lang="en-US" sz="1500" u="none" cap="none" strike="noStrike">
                  <a:solidFill>
                    <a:schemeClr val="dk1"/>
                  </a:solidFill>
                  <a:latin typeface="Open Sans"/>
                  <a:ea typeface="Open Sans"/>
                  <a:cs typeface="Open Sans"/>
                  <a:sym typeface="Open Sans"/>
                </a:rPr>
                <a:t>we implemented </a:t>
              </a:r>
              <a:r>
                <a:rPr b="0" i="0" lang="en-US" sz="1500" u="none" cap="none" strike="noStrike">
                  <a:solidFill>
                    <a:schemeClr val="dk1"/>
                  </a:solidFill>
                  <a:latin typeface="Open Sans"/>
                  <a:ea typeface="Open Sans"/>
                  <a:cs typeface="Open Sans"/>
                  <a:sym typeface="Open Sans"/>
                </a:rPr>
                <a:t>a Current Neural Network (CNN) that will be explained in the following slides</a:t>
              </a:r>
              <a:r>
                <a:rPr b="0" i="0" lang="en-US" sz="1200" u="none" cap="none" strike="noStrike">
                  <a:solidFill>
                    <a:srgbClr val="7F7F7F"/>
                  </a:solidFill>
                  <a:latin typeface="Century Gothic"/>
                  <a:ea typeface="Century Gothic"/>
                  <a:cs typeface="Century Gothic"/>
                  <a:sym typeface="Century Gothic"/>
                </a:rPr>
                <a:t> </a:t>
              </a:r>
              <a:endParaRPr b="0" i="0" sz="1200" u="none" cap="none" strike="noStrike">
                <a:solidFill>
                  <a:srgbClr val="7F7F7F"/>
                </a:solidFill>
                <a:latin typeface="Century Gothic"/>
                <a:ea typeface="Century Gothic"/>
                <a:cs typeface="Century Gothic"/>
                <a:sym typeface="Century Gothic"/>
              </a:endParaRPr>
            </a:p>
          </p:txBody>
        </p:sp>
      </p:grpSp>
      <p:pic>
        <p:nvPicPr>
          <p:cNvPr id="118" name="Google Shape;118;p4"/>
          <p:cNvPicPr preferRelativeResize="0"/>
          <p:nvPr/>
        </p:nvPicPr>
        <p:blipFill rotWithShape="1">
          <a:blip r:embed="rId4">
            <a:alphaModFix/>
          </a:blip>
          <a:srcRect b="0" l="3514" r="2772" t="0"/>
          <a:stretch/>
        </p:blipFill>
        <p:spPr>
          <a:xfrm rot="-6256340">
            <a:off x="9888010" y="5514458"/>
            <a:ext cx="4207907" cy="3267183"/>
          </a:xfrm>
          <a:prstGeom prst="rect">
            <a:avLst/>
          </a:prstGeom>
          <a:noFill/>
          <a:ln>
            <a:noFill/>
          </a:ln>
        </p:spPr>
      </p:pic>
      <p:sp>
        <p:nvSpPr>
          <p:cNvPr id="119" name="Google Shape;119;p4"/>
          <p:cNvSpPr/>
          <p:nvPr/>
        </p:nvSpPr>
        <p:spPr>
          <a:xfrm>
            <a:off x="1628100" y="2851125"/>
            <a:ext cx="8935800" cy="3293700"/>
          </a:xfrm>
          <a:prstGeom prst="rect">
            <a:avLst/>
          </a:prstGeom>
          <a:solidFill>
            <a:schemeClr val="l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 name="Google Shape;120;p4"/>
          <p:cNvPicPr preferRelativeResize="0"/>
          <p:nvPr/>
        </p:nvPicPr>
        <p:blipFill rotWithShape="1">
          <a:blip r:embed="rId5">
            <a:alphaModFix/>
          </a:blip>
          <a:srcRect b="0" l="0" r="0" t="0"/>
          <a:stretch/>
        </p:blipFill>
        <p:spPr>
          <a:xfrm>
            <a:off x="1657053" y="2851000"/>
            <a:ext cx="8877897" cy="3293800"/>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500"/>
                                        <p:tgtEl>
                                          <p:spTgt spid="1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pSp>
        <p:nvGrpSpPr>
          <p:cNvPr id="316" name="Google Shape;316;p26"/>
          <p:cNvGrpSpPr/>
          <p:nvPr/>
        </p:nvGrpSpPr>
        <p:grpSpPr>
          <a:xfrm>
            <a:off x="3644724" y="931812"/>
            <a:ext cx="4933068" cy="5566538"/>
            <a:chOff x="6660066" y="0"/>
            <a:chExt cx="4779769" cy="5393551"/>
          </a:xfrm>
        </p:grpSpPr>
        <p:sp>
          <p:nvSpPr>
            <p:cNvPr id="317" name="Google Shape;317;p26"/>
            <p:cNvSpPr/>
            <p:nvPr/>
          </p:nvSpPr>
          <p:spPr>
            <a:xfrm>
              <a:off x="6660066" y="0"/>
              <a:ext cx="4533900" cy="4533900"/>
            </a:xfrm>
            <a:prstGeom prst="ellipse">
              <a:avLst/>
            </a:prstGeom>
            <a:blipFill rotWithShape="1">
              <a:blip r:embed="rId3">
                <a:alphaModFix amt="39000"/>
              </a:blip>
              <a:tile algn="tl" flip="none" tx="0" sx="100000" ty="0" sy="100000"/>
            </a:blip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图片包含 动物, 无脊椎动物&#10;&#10;已生成高可信度的说明" id="318" name="Google Shape;318;p26"/>
            <p:cNvPicPr preferRelativeResize="0"/>
            <p:nvPr/>
          </p:nvPicPr>
          <p:blipFill rotWithShape="1">
            <a:blip r:embed="rId4">
              <a:alphaModFix/>
            </a:blip>
            <a:srcRect b="0" l="0" r="0" t="0"/>
            <a:stretch/>
          </p:blipFill>
          <p:spPr>
            <a:xfrm rot="-2347029">
              <a:off x="7138407" y="2453064"/>
              <a:ext cx="3264860" cy="2151720"/>
            </a:xfrm>
            <a:custGeom>
              <a:rect b="b" l="l" r="r" t="t"/>
              <a:pathLst>
                <a:path extrusionOk="0" h="2151720" w="3264860">
                  <a:moveTo>
                    <a:pt x="3264860" y="0"/>
                  </a:moveTo>
                  <a:lnTo>
                    <a:pt x="3264860" y="1915572"/>
                  </a:lnTo>
                  <a:lnTo>
                    <a:pt x="3126265" y="1980677"/>
                  </a:lnTo>
                  <a:cubicBezTo>
                    <a:pt x="2382584" y="2286753"/>
                    <a:pt x="1499035" y="2186584"/>
                    <a:pt x="831214" y="1643529"/>
                  </a:cubicBezTo>
                  <a:cubicBezTo>
                    <a:pt x="345527" y="1248580"/>
                    <a:pt x="65904" y="694157"/>
                    <a:pt x="6440" y="117049"/>
                  </a:cubicBezTo>
                  <a:lnTo>
                    <a:pt x="0" y="0"/>
                  </a:lnTo>
                  <a:close/>
                </a:path>
              </a:pathLst>
            </a:custGeom>
            <a:noFill/>
            <a:ln>
              <a:noFill/>
            </a:ln>
          </p:spPr>
        </p:pic>
        <p:pic>
          <p:nvPicPr>
            <p:cNvPr id="319" name="Google Shape;319;p26"/>
            <p:cNvPicPr preferRelativeResize="0"/>
            <p:nvPr/>
          </p:nvPicPr>
          <p:blipFill rotWithShape="1">
            <a:blip r:embed="rId5">
              <a:alphaModFix/>
            </a:blip>
            <a:srcRect b="0" l="0" r="0" t="0"/>
            <a:stretch/>
          </p:blipFill>
          <p:spPr>
            <a:xfrm rot="-384988">
              <a:off x="6922075" y="2541169"/>
              <a:ext cx="4421222" cy="1975510"/>
            </a:xfrm>
            <a:custGeom>
              <a:rect b="b" l="l" r="r" t="t"/>
              <a:pathLst>
                <a:path extrusionOk="0" h="1975510" w="4421222">
                  <a:moveTo>
                    <a:pt x="4421222" y="0"/>
                  </a:moveTo>
                  <a:lnTo>
                    <a:pt x="4389965" y="190721"/>
                  </a:lnTo>
                  <a:cubicBezTo>
                    <a:pt x="4146853" y="1313710"/>
                    <a:pt x="3087807" y="2092278"/>
                    <a:pt x="1921407" y="1961106"/>
                  </a:cubicBezTo>
                  <a:cubicBezTo>
                    <a:pt x="988288" y="1856168"/>
                    <a:pt x="251478" y="1198800"/>
                    <a:pt x="420" y="351795"/>
                  </a:cubicBezTo>
                  <a:lnTo>
                    <a:pt x="0" y="350072"/>
                  </a:lnTo>
                  <a:lnTo>
                    <a:pt x="0" y="0"/>
                  </a:lnTo>
                  <a:close/>
                </a:path>
              </a:pathLst>
            </a:custGeom>
            <a:noFill/>
            <a:ln>
              <a:noFill/>
            </a:ln>
          </p:spPr>
        </p:pic>
      </p:grpSp>
      <p:sp>
        <p:nvSpPr>
          <p:cNvPr id="320" name="Google Shape;320;p26"/>
          <p:cNvSpPr txBox="1"/>
          <p:nvPr/>
        </p:nvSpPr>
        <p:spPr>
          <a:xfrm>
            <a:off x="4088250" y="1899859"/>
            <a:ext cx="4015500" cy="1200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7200"/>
              <a:buFont typeface="Arial"/>
              <a:buNone/>
            </a:pPr>
            <a:r>
              <a:rPr b="1" i="0" lang="en-US" sz="7200" u="none" cap="none" strike="noStrike">
                <a:solidFill>
                  <a:srgbClr val="7F7F7F"/>
                </a:solidFill>
                <a:latin typeface="Century Gothic"/>
                <a:ea typeface="Century Gothic"/>
                <a:cs typeface="Century Gothic"/>
                <a:sym typeface="Century Gothic"/>
              </a:rPr>
              <a:t>THANKS!</a:t>
            </a:r>
            <a:endParaRPr b="1" i="0" sz="7200" u="none" cap="none" strike="noStrike">
              <a:solidFill>
                <a:srgbClr val="7F7F7F"/>
              </a:solidFill>
              <a:latin typeface="Century Gothic"/>
              <a:ea typeface="Century Gothic"/>
              <a:cs typeface="Century Gothic"/>
              <a:sym typeface="Century Gothic"/>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grpSp>
        <p:nvGrpSpPr>
          <p:cNvPr id="125" name="Google Shape;125;p2"/>
          <p:cNvGrpSpPr/>
          <p:nvPr/>
        </p:nvGrpSpPr>
        <p:grpSpPr>
          <a:xfrm>
            <a:off x="1270698" y="-4310908"/>
            <a:ext cx="9650615" cy="7739909"/>
            <a:chOff x="1182485" y="-2603383"/>
            <a:chExt cx="9650615" cy="7739909"/>
          </a:xfrm>
        </p:grpSpPr>
        <p:pic>
          <p:nvPicPr>
            <p:cNvPr descr="图片包含 动物, 无脊椎动物&#10;&#10;已生成高可信度的说明" id="126" name="Google Shape;126;p2"/>
            <p:cNvPicPr preferRelativeResize="0"/>
            <p:nvPr/>
          </p:nvPicPr>
          <p:blipFill rotWithShape="1">
            <a:blip r:embed="rId3">
              <a:alphaModFix/>
            </a:blip>
            <a:srcRect b="0" l="0" r="0" t="0"/>
            <a:stretch/>
          </p:blipFill>
          <p:spPr>
            <a:xfrm flipH="1" rot="-8837959">
              <a:off x="2116716" y="-1269973"/>
              <a:ext cx="5964028" cy="5208204"/>
            </a:xfrm>
            <a:prstGeom prst="rect">
              <a:avLst/>
            </a:prstGeom>
            <a:noFill/>
            <a:ln>
              <a:noFill/>
            </a:ln>
          </p:spPr>
        </p:pic>
        <p:pic>
          <p:nvPicPr>
            <p:cNvPr id="127" name="Google Shape;127;p2"/>
            <p:cNvPicPr preferRelativeResize="0"/>
            <p:nvPr/>
          </p:nvPicPr>
          <p:blipFill rotWithShape="1">
            <a:blip r:embed="rId4">
              <a:alphaModFix/>
            </a:blip>
            <a:srcRect b="-2" l="3515" r="2776" t="1"/>
            <a:stretch/>
          </p:blipFill>
          <p:spPr>
            <a:xfrm flipH="1" rot="10800000">
              <a:off x="2160384" y="-2603383"/>
              <a:ext cx="8672716" cy="6224019"/>
            </a:xfrm>
            <a:prstGeom prst="rect">
              <a:avLst/>
            </a:prstGeom>
            <a:noFill/>
            <a:ln>
              <a:noFill/>
            </a:ln>
          </p:spPr>
        </p:pic>
      </p:grpSp>
      <p:sp>
        <p:nvSpPr>
          <p:cNvPr id="128" name="Google Shape;128;p2"/>
          <p:cNvSpPr/>
          <p:nvPr/>
        </p:nvSpPr>
        <p:spPr>
          <a:xfrm>
            <a:off x="4845950" y="2131151"/>
            <a:ext cx="2969400" cy="646800"/>
          </a:xfrm>
          <a:prstGeom prst="rect">
            <a:avLst/>
          </a:prstGeom>
          <a:noFill/>
          <a:ln cap="flat" cmpd="sng" w="19050">
            <a:solidFill>
              <a:srgbClr val="7BB5B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en-US" sz="3000" u="none" cap="none" strike="noStrike">
                <a:solidFill>
                  <a:srgbClr val="FD9554"/>
                </a:solidFill>
                <a:latin typeface="Century Gothic"/>
                <a:ea typeface="Century Gothic"/>
                <a:cs typeface="Century Gothic"/>
                <a:sym typeface="Century Gothic"/>
              </a:rPr>
              <a:t>Dataset</a:t>
            </a:r>
            <a:endParaRPr b="1" i="0" sz="3000" u="none" cap="none" strike="noStrike">
              <a:solidFill>
                <a:srgbClr val="FD9554"/>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4400"/>
              <a:buFont typeface="Arial"/>
              <a:buNone/>
            </a:pPr>
            <a:r>
              <a:t/>
            </a:r>
            <a:endParaRPr b="1" i="0" sz="4400" u="none" cap="none" strike="noStrike">
              <a:solidFill>
                <a:srgbClr val="7F7F7F"/>
              </a:solidFill>
              <a:latin typeface="Century Gothic"/>
              <a:ea typeface="Century Gothic"/>
              <a:cs typeface="Century Gothic"/>
              <a:sym typeface="Century Gothic"/>
            </a:endParaRPr>
          </a:p>
        </p:txBody>
      </p:sp>
      <p:sp>
        <p:nvSpPr>
          <p:cNvPr id="129" name="Google Shape;129;p2"/>
          <p:cNvSpPr/>
          <p:nvPr/>
        </p:nvSpPr>
        <p:spPr>
          <a:xfrm>
            <a:off x="10372962" y="5858678"/>
            <a:ext cx="14886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F7F7F"/>
                </a:solidFill>
                <a:latin typeface="Century Gothic"/>
                <a:ea typeface="Century Gothic"/>
                <a:cs typeface="Century Gothic"/>
                <a:sym typeface="Century Gothic"/>
              </a:rPr>
              <a:t>    tulips</a:t>
            </a:r>
            <a:endParaRPr b="1" i="0" sz="2400" u="none" cap="none" strike="noStrike">
              <a:solidFill>
                <a:srgbClr val="7F7F7F"/>
              </a:solidFill>
              <a:latin typeface="Century Gothic"/>
              <a:ea typeface="Century Gothic"/>
              <a:cs typeface="Century Gothic"/>
              <a:sym typeface="Century Gothic"/>
            </a:endParaRPr>
          </a:p>
        </p:txBody>
      </p:sp>
      <p:sp>
        <p:nvSpPr>
          <p:cNvPr id="130" name="Google Shape;130;p2"/>
          <p:cNvSpPr/>
          <p:nvPr/>
        </p:nvSpPr>
        <p:spPr>
          <a:xfrm>
            <a:off x="2731500" y="5858675"/>
            <a:ext cx="18204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F7F7F"/>
                </a:solidFill>
                <a:latin typeface="Century Gothic"/>
                <a:ea typeface="Century Gothic"/>
                <a:cs typeface="Century Gothic"/>
                <a:sym typeface="Century Gothic"/>
              </a:rPr>
              <a:t>dandelion</a:t>
            </a:r>
            <a:endParaRPr b="1" i="0" sz="2400" u="none" cap="none" strike="noStrike">
              <a:solidFill>
                <a:srgbClr val="7F7F7F"/>
              </a:solidFill>
              <a:latin typeface="Century Gothic"/>
              <a:ea typeface="Century Gothic"/>
              <a:cs typeface="Century Gothic"/>
              <a:sym typeface="Century Gothic"/>
            </a:endParaRPr>
          </a:p>
        </p:txBody>
      </p:sp>
      <p:sp>
        <p:nvSpPr>
          <p:cNvPr id="131" name="Google Shape;131;p2"/>
          <p:cNvSpPr/>
          <p:nvPr/>
        </p:nvSpPr>
        <p:spPr>
          <a:xfrm>
            <a:off x="5586350" y="5858665"/>
            <a:ext cx="14886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F7F7F"/>
                </a:solidFill>
                <a:latin typeface="Century Gothic"/>
                <a:ea typeface="Century Gothic"/>
                <a:cs typeface="Century Gothic"/>
                <a:sym typeface="Century Gothic"/>
              </a:rPr>
              <a:t>   roses</a:t>
            </a:r>
            <a:endParaRPr b="1" i="0" sz="2400" u="none" cap="none" strike="noStrike">
              <a:solidFill>
                <a:srgbClr val="7F7F7F"/>
              </a:solidFill>
              <a:latin typeface="Century Gothic"/>
              <a:ea typeface="Century Gothic"/>
              <a:cs typeface="Century Gothic"/>
              <a:sym typeface="Century Gothic"/>
            </a:endParaRPr>
          </a:p>
        </p:txBody>
      </p:sp>
      <p:sp>
        <p:nvSpPr>
          <p:cNvPr id="132" name="Google Shape;132;p2"/>
          <p:cNvSpPr/>
          <p:nvPr/>
        </p:nvSpPr>
        <p:spPr>
          <a:xfrm>
            <a:off x="7732825" y="5858675"/>
            <a:ext cx="18915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F7F7F"/>
                </a:solidFill>
                <a:latin typeface="Century Gothic"/>
                <a:ea typeface="Century Gothic"/>
                <a:cs typeface="Century Gothic"/>
                <a:sym typeface="Century Gothic"/>
              </a:rPr>
              <a:t>sunflowers</a:t>
            </a:r>
            <a:endParaRPr b="1" i="0" sz="2400" u="none" cap="none" strike="noStrike">
              <a:solidFill>
                <a:srgbClr val="7F7F7F"/>
              </a:solidFill>
              <a:latin typeface="Century Gothic"/>
              <a:ea typeface="Century Gothic"/>
              <a:cs typeface="Century Gothic"/>
              <a:sym typeface="Century Gothic"/>
            </a:endParaRPr>
          </a:p>
        </p:txBody>
      </p:sp>
      <p:grpSp>
        <p:nvGrpSpPr>
          <p:cNvPr id="133" name="Google Shape;133;p2"/>
          <p:cNvGrpSpPr/>
          <p:nvPr/>
        </p:nvGrpSpPr>
        <p:grpSpPr>
          <a:xfrm>
            <a:off x="415362" y="4434192"/>
            <a:ext cx="1488600" cy="1978573"/>
            <a:chOff x="10474712" y="2783792"/>
            <a:chExt cx="1488600" cy="1978573"/>
          </a:xfrm>
        </p:grpSpPr>
        <p:sp>
          <p:nvSpPr>
            <p:cNvPr id="134" name="Google Shape;134;p2"/>
            <p:cNvSpPr/>
            <p:nvPr/>
          </p:nvSpPr>
          <p:spPr>
            <a:xfrm>
              <a:off x="10474712" y="4208265"/>
              <a:ext cx="14886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7F7F7F"/>
                  </a:solidFill>
                  <a:latin typeface="Century Gothic"/>
                  <a:ea typeface="Century Gothic"/>
                  <a:cs typeface="Century Gothic"/>
                  <a:sym typeface="Century Gothic"/>
                </a:rPr>
                <a:t>   daisy</a:t>
              </a:r>
              <a:endParaRPr b="1" i="0" sz="2400" u="none" cap="none" strike="noStrike">
                <a:solidFill>
                  <a:srgbClr val="7F7F7F"/>
                </a:solidFill>
                <a:latin typeface="Century Gothic"/>
                <a:ea typeface="Century Gothic"/>
                <a:cs typeface="Century Gothic"/>
                <a:sym typeface="Century Gothic"/>
              </a:endParaRPr>
            </a:p>
          </p:txBody>
        </p:sp>
        <p:sp>
          <p:nvSpPr>
            <p:cNvPr id="135" name="Google Shape;135;p2"/>
            <p:cNvSpPr txBox="1"/>
            <p:nvPr/>
          </p:nvSpPr>
          <p:spPr>
            <a:xfrm>
              <a:off x="10872356" y="2783792"/>
              <a:ext cx="7635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7F7F7F"/>
                </a:solidFill>
                <a:latin typeface="Century Gothic"/>
                <a:ea typeface="Century Gothic"/>
                <a:cs typeface="Century Gothic"/>
                <a:sym typeface="Century Gothic"/>
              </a:endParaRPr>
            </a:p>
          </p:txBody>
        </p:sp>
      </p:grpSp>
      <p:sp>
        <p:nvSpPr>
          <p:cNvPr id="136" name="Google Shape;136;p2"/>
          <p:cNvSpPr/>
          <p:nvPr/>
        </p:nvSpPr>
        <p:spPr>
          <a:xfrm>
            <a:off x="1628125" y="2900650"/>
            <a:ext cx="8935800" cy="9372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The dat</a:t>
            </a:r>
            <a:r>
              <a:rPr lang="en-US" sz="1500">
                <a:latin typeface="Century Gothic"/>
                <a:ea typeface="Century Gothic"/>
                <a:cs typeface="Century Gothic"/>
                <a:sym typeface="Century Gothic"/>
              </a:rPr>
              <a:t>a</a:t>
            </a:r>
            <a:r>
              <a:rPr b="0" i="0" lang="en-US" sz="1500" u="none" cap="none" strike="noStrike">
                <a:solidFill>
                  <a:srgbClr val="000000"/>
                </a:solidFill>
                <a:latin typeface="Century Gothic"/>
                <a:ea typeface="Century Gothic"/>
                <a:cs typeface="Century Gothic"/>
                <a:sym typeface="Century Gothic"/>
              </a:rPr>
              <a:t>set contains 3670 images belonging to 5 different species of flowers:</a:t>
            </a:r>
            <a:endParaRPr b="0" i="0" sz="1500" u="none" cap="none" strike="noStrike">
              <a:solidFill>
                <a:srgbClr val="000000"/>
              </a:solidFill>
              <a:latin typeface="Century Gothic"/>
              <a:ea typeface="Century Gothic"/>
              <a:cs typeface="Century Gothic"/>
              <a:sym typeface="Century Gothic"/>
            </a:endParaRPr>
          </a:p>
        </p:txBody>
      </p:sp>
      <p:pic>
        <p:nvPicPr>
          <p:cNvPr id="137" name="Google Shape;137;p2"/>
          <p:cNvPicPr preferRelativeResize="0"/>
          <p:nvPr/>
        </p:nvPicPr>
        <p:blipFill rotWithShape="1">
          <a:blip r:embed="rId5">
            <a:alphaModFix/>
          </a:blip>
          <a:srcRect b="0" l="0" r="0" t="0"/>
          <a:stretch/>
        </p:blipFill>
        <p:spPr>
          <a:xfrm>
            <a:off x="213901" y="4222408"/>
            <a:ext cx="1891500" cy="1380867"/>
          </a:xfrm>
          <a:prstGeom prst="rect">
            <a:avLst/>
          </a:prstGeom>
          <a:noFill/>
          <a:ln>
            <a:noFill/>
          </a:ln>
        </p:spPr>
      </p:pic>
      <p:pic>
        <p:nvPicPr>
          <p:cNvPr id="138" name="Google Shape;138;p2"/>
          <p:cNvPicPr preferRelativeResize="0"/>
          <p:nvPr/>
        </p:nvPicPr>
        <p:blipFill rotWithShape="1">
          <a:blip r:embed="rId6">
            <a:alphaModFix/>
          </a:blip>
          <a:srcRect b="0" l="0" r="0" t="0"/>
          <a:stretch/>
        </p:blipFill>
        <p:spPr>
          <a:xfrm>
            <a:off x="2592187" y="4222413"/>
            <a:ext cx="2075118" cy="1380875"/>
          </a:xfrm>
          <a:prstGeom prst="rect">
            <a:avLst/>
          </a:prstGeom>
          <a:noFill/>
          <a:ln>
            <a:noFill/>
          </a:ln>
        </p:spPr>
      </p:pic>
      <p:pic>
        <p:nvPicPr>
          <p:cNvPr id="139" name="Google Shape;139;p2"/>
          <p:cNvPicPr preferRelativeResize="0"/>
          <p:nvPr/>
        </p:nvPicPr>
        <p:blipFill rotWithShape="1">
          <a:blip r:embed="rId7">
            <a:alphaModFix/>
          </a:blip>
          <a:srcRect b="0" l="0" r="0" t="0"/>
          <a:stretch/>
        </p:blipFill>
        <p:spPr>
          <a:xfrm>
            <a:off x="5162500" y="4222401"/>
            <a:ext cx="2075125" cy="1380906"/>
          </a:xfrm>
          <a:prstGeom prst="rect">
            <a:avLst/>
          </a:prstGeom>
          <a:noFill/>
          <a:ln>
            <a:noFill/>
          </a:ln>
        </p:spPr>
      </p:pic>
      <p:pic>
        <p:nvPicPr>
          <p:cNvPr id="140" name="Google Shape;140;p2"/>
          <p:cNvPicPr preferRelativeResize="0"/>
          <p:nvPr/>
        </p:nvPicPr>
        <p:blipFill rotWithShape="1">
          <a:blip r:embed="rId8">
            <a:alphaModFix/>
          </a:blip>
          <a:srcRect b="0" l="0" r="0" t="0"/>
          <a:stretch/>
        </p:blipFill>
        <p:spPr>
          <a:xfrm>
            <a:off x="7641010" y="4222410"/>
            <a:ext cx="2075125" cy="1380902"/>
          </a:xfrm>
          <a:prstGeom prst="rect">
            <a:avLst/>
          </a:prstGeom>
          <a:noFill/>
          <a:ln>
            <a:noFill/>
          </a:ln>
        </p:spPr>
      </p:pic>
      <p:pic>
        <p:nvPicPr>
          <p:cNvPr id="141" name="Google Shape;141;p2"/>
          <p:cNvPicPr preferRelativeResize="0"/>
          <p:nvPr/>
        </p:nvPicPr>
        <p:blipFill rotWithShape="1">
          <a:blip r:embed="rId9">
            <a:alphaModFix/>
          </a:blip>
          <a:srcRect b="0" l="0" r="0" t="0"/>
          <a:stretch/>
        </p:blipFill>
        <p:spPr>
          <a:xfrm>
            <a:off x="10372946" y="4171875"/>
            <a:ext cx="1488600" cy="1481984"/>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pSp>
        <p:nvGrpSpPr>
          <p:cNvPr id="146" name="Google Shape;146;p3"/>
          <p:cNvGrpSpPr/>
          <p:nvPr/>
        </p:nvGrpSpPr>
        <p:grpSpPr>
          <a:xfrm>
            <a:off x="-982129" y="500835"/>
            <a:ext cx="14160226" cy="6480092"/>
            <a:chOff x="4505011" y="-426654"/>
            <a:chExt cx="9696128" cy="4627315"/>
          </a:xfrm>
        </p:grpSpPr>
        <p:pic>
          <p:nvPicPr>
            <p:cNvPr descr="图片包含 动物, 无脊椎动物&#10;&#10;已生成高可信度的说明" id="147" name="Google Shape;147;p3"/>
            <p:cNvPicPr preferRelativeResize="0"/>
            <p:nvPr/>
          </p:nvPicPr>
          <p:blipFill rotWithShape="1">
            <a:blip r:embed="rId3">
              <a:alphaModFix/>
            </a:blip>
            <a:srcRect b="0" l="0" r="0" t="0"/>
            <a:stretch/>
          </p:blipFill>
          <p:spPr>
            <a:xfrm rot="5534088">
              <a:off x="3943959" y="615332"/>
              <a:ext cx="3349029" cy="2097927"/>
            </a:xfrm>
            <a:custGeom>
              <a:rect b="b" l="l" r="r" t="t"/>
              <a:pathLst>
                <a:path extrusionOk="0" h="2151720" w="3264860">
                  <a:moveTo>
                    <a:pt x="3264860" y="0"/>
                  </a:moveTo>
                  <a:lnTo>
                    <a:pt x="3264860" y="1915572"/>
                  </a:lnTo>
                  <a:lnTo>
                    <a:pt x="3126265" y="1980677"/>
                  </a:lnTo>
                  <a:cubicBezTo>
                    <a:pt x="2382584" y="2286753"/>
                    <a:pt x="1499035" y="2186584"/>
                    <a:pt x="831214" y="1643529"/>
                  </a:cubicBezTo>
                  <a:cubicBezTo>
                    <a:pt x="345527" y="1248580"/>
                    <a:pt x="65904" y="694157"/>
                    <a:pt x="6440" y="117049"/>
                  </a:cubicBezTo>
                  <a:lnTo>
                    <a:pt x="0" y="0"/>
                  </a:lnTo>
                  <a:close/>
                </a:path>
              </a:pathLst>
            </a:custGeom>
            <a:noFill/>
            <a:ln>
              <a:noFill/>
            </a:ln>
          </p:spPr>
        </p:pic>
        <p:pic>
          <p:nvPicPr>
            <p:cNvPr id="148" name="Google Shape;148;p3"/>
            <p:cNvPicPr preferRelativeResize="0"/>
            <p:nvPr/>
          </p:nvPicPr>
          <p:blipFill rotWithShape="1">
            <a:blip r:embed="rId4">
              <a:alphaModFix/>
            </a:blip>
            <a:srcRect b="0" l="0" r="0" t="0"/>
            <a:stretch/>
          </p:blipFill>
          <p:spPr>
            <a:xfrm rot="-5367025">
              <a:off x="10926163" y="938758"/>
              <a:ext cx="4609336" cy="1896490"/>
            </a:xfrm>
            <a:custGeom>
              <a:rect b="b" l="l" r="r" t="t"/>
              <a:pathLst>
                <a:path extrusionOk="0" h="1975510" w="4421222">
                  <a:moveTo>
                    <a:pt x="4421222" y="0"/>
                  </a:moveTo>
                  <a:lnTo>
                    <a:pt x="4389965" y="190721"/>
                  </a:lnTo>
                  <a:cubicBezTo>
                    <a:pt x="4146853" y="1313710"/>
                    <a:pt x="3087807" y="2092278"/>
                    <a:pt x="1921407" y="1961106"/>
                  </a:cubicBezTo>
                  <a:cubicBezTo>
                    <a:pt x="988288" y="1856168"/>
                    <a:pt x="251478" y="1198800"/>
                    <a:pt x="420" y="351795"/>
                  </a:cubicBezTo>
                  <a:lnTo>
                    <a:pt x="0" y="350072"/>
                  </a:lnTo>
                  <a:lnTo>
                    <a:pt x="0" y="0"/>
                  </a:lnTo>
                  <a:close/>
                </a:path>
              </a:pathLst>
            </a:custGeom>
            <a:noFill/>
            <a:ln>
              <a:noFill/>
            </a:ln>
          </p:spPr>
        </p:pic>
      </p:grpSp>
      <p:sp>
        <p:nvSpPr>
          <p:cNvPr id="149" name="Google Shape;149;p3"/>
          <p:cNvSpPr/>
          <p:nvPr/>
        </p:nvSpPr>
        <p:spPr>
          <a:xfrm>
            <a:off x="2243750" y="1685425"/>
            <a:ext cx="7863600" cy="13203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100"/>
              <a:buFont typeface="Arial"/>
              <a:buNone/>
            </a:pPr>
            <a:r>
              <a:rPr b="0" i="0" lang="en-US" sz="1500" u="none" cap="none" strike="noStrike">
                <a:solidFill>
                  <a:schemeClr val="dk1"/>
                </a:solidFill>
                <a:latin typeface="Century Gothic"/>
                <a:ea typeface="Century Gothic"/>
                <a:cs typeface="Century Gothic"/>
                <a:sym typeface="Century Gothic"/>
              </a:rPr>
              <a:t>The analysis point out the existence of balance between the cardinality of the classes.</a:t>
            </a:r>
            <a:endParaRPr b="0" i="0" sz="1500" u="none" cap="none" strike="noStrike">
              <a:solidFill>
                <a:schemeClr val="dk1"/>
              </a:solidFill>
              <a:latin typeface="Century Gothic"/>
              <a:ea typeface="Century Gothic"/>
              <a:cs typeface="Century Gothic"/>
              <a:sym typeface="Century Gothic"/>
            </a:endParaRPr>
          </a:p>
          <a:p>
            <a:pPr indent="0" lvl="0" marL="0" marR="0" rtl="0" algn="ctr">
              <a:lnSpc>
                <a:spcPct val="115000"/>
              </a:lnSpc>
              <a:spcBef>
                <a:spcPts val="1200"/>
              </a:spcBef>
              <a:spcAft>
                <a:spcPts val="1200"/>
              </a:spcAft>
              <a:buClr>
                <a:schemeClr val="dk1"/>
              </a:buClr>
              <a:buSzPts val="1100"/>
              <a:buFont typeface="Arial"/>
              <a:buNone/>
            </a:pPr>
            <a:r>
              <a:rPr b="0" i="0" lang="en-US" sz="1500" u="none" cap="none" strike="noStrike">
                <a:solidFill>
                  <a:schemeClr val="dk1"/>
                </a:solidFill>
                <a:latin typeface="Century Gothic"/>
                <a:ea typeface="Century Gothic"/>
                <a:cs typeface="Century Gothic"/>
                <a:sym typeface="Century Gothic"/>
              </a:rPr>
              <a:t>This means that in every class there is almost the same amount of images</a:t>
            </a:r>
            <a:endParaRPr b="1" i="0" sz="900" u="none" cap="none" strike="noStrike">
              <a:solidFill>
                <a:srgbClr val="7F7F7F"/>
              </a:solidFill>
              <a:latin typeface="Century Gothic"/>
              <a:ea typeface="Century Gothic"/>
              <a:cs typeface="Century Gothic"/>
              <a:sym typeface="Century Gothic"/>
            </a:endParaRPr>
          </a:p>
        </p:txBody>
      </p:sp>
      <p:sp>
        <p:nvSpPr>
          <p:cNvPr id="150" name="Google Shape;150;p3"/>
          <p:cNvSpPr txBox="1"/>
          <p:nvPr/>
        </p:nvSpPr>
        <p:spPr>
          <a:xfrm>
            <a:off x="4284700" y="616450"/>
            <a:ext cx="4807200" cy="6849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Descriptive Analysis</a:t>
            </a:r>
            <a:r>
              <a:rPr b="1" i="0" lang="en-US" sz="3000" u="none" cap="none" strike="noStrike">
                <a:solidFill>
                  <a:srgbClr val="000000"/>
                </a:solidFill>
                <a:latin typeface="Century Gothic"/>
                <a:ea typeface="Century Gothic"/>
                <a:cs typeface="Century Gothic"/>
                <a:sym typeface="Century Gothic"/>
              </a:rPr>
              <a:t> </a:t>
            </a:r>
            <a:endParaRPr b="1" i="0" sz="3000" u="none" cap="none" strike="noStrike">
              <a:solidFill>
                <a:srgbClr val="000000"/>
              </a:solidFill>
              <a:latin typeface="Century Gothic"/>
              <a:ea typeface="Century Gothic"/>
              <a:cs typeface="Century Gothic"/>
              <a:sym typeface="Century Gothic"/>
            </a:endParaRPr>
          </a:p>
        </p:txBody>
      </p:sp>
      <p:pic>
        <p:nvPicPr>
          <p:cNvPr id="151" name="Google Shape;151;p3"/>
          <p:cNvPicPr preferRelativeResize="0"/>
          <p:nvPr/>
        </p:nvPicPr>
        <p:blipFill rotWithShape="1">
          <a:blip r:embed="rId5">
            <a:alphaModFix/>
          </a:blip>
          <a:srcRect b="0" l="0" r="0" t="0"/>
          <a:stretch/>
        </p:blipFill>
        <p:spPr>
          <a:xfrm>
            <a:off x="2353102" y="3130700"/>
            <a:ext cx="3696198" cy="2759125"/>
          </a:xfrm>
          <a:prstGeom prst="rect">
            <a:avLst/>
          </a:prstGeom>
          <a:noFill/>
          <a:ln>
            <a:noFill/>
          </a:ln>
        </p:spPr>
      </p:pic>
      <p:pic>
        <p:nvPicPr>
          <p:cNvPr id="152" name="Google Shape;152;p3"/>
          <p:cNvPicPr preferRelativeResize="0"/>
          <p:nvPr/>
        </p:nvPicPr>
        <p:blipFill rotWithShape="1">
          <a:blip r:embed="rId6">
            <a:alphaModFix/>
          </a:blip>
          <a:srcRect b="0" l="0" r="0" t="0"/>
          <a:stretch/>
        </p:blipFill>
        <p:spPr>
          <a:xfrm>
            <a:off x="7278699" y="3255675"/>
            <a:ext cx="3117200" cy="2412449"/>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ppt_w</p:attrName>
                                        </p:attrNameLst>
                                      </p:cBhvr>
                                      <p:tavLst>
                                        <p:tav fmla="" tm="0">
                                          <p:val>
                                            <p:strVal val="0"/>
                                          </p:val>
                                        </p:tav>
                                        <p:tav fmla="" tm="100000">
                                          <p:val>
                                            <p:strVal val="#ppt_w"/>
                                          </p:val>
                                        </p:tav>
                                      </p:tavLst>
                                    </p:anim>
                                    <p:anim calcmode="lin" valueType="num">
                                      <p:cBhvr additive="base">
                                        <p:cTn dur="500"/>
                                        <p:tgtEl>
                                          <p:spTgt spid="14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g148d20f13cd_0_0"/>
          <p:cNvPicPr preferRelativeResize="0"/>
          <p:nvPr/>
        </p:nvPicPr>
        <p:blipFill rotWithShape="1">
          <a:blip r:embed="rId3">
            <a:alphaModFix/>
          </a:blip>
          <a:srcRect b="0" l="0" r="0" t="0"/>
          <a:stretch/>
        </p:blipFill>
        <p:spPr>
          <a:xfrm>
            <a:off x="221100" y="3839000"/>
            <a:ext cx="3762375" cy="2647950"/>
          </a:xfrm>
          <a:prstGeom prst="rect">
            <a:avLst/>
          </a:prstGeom>
          <a:noFill/>
          <a:ln>
            <a:noFill/>
          </a:ln>
        </p:spPr>
      </p:pic>
      <p:pic>
        <p:nvPicPr>
          <p:cNvPr id="158" name="Google Shape;158;g148d20f13cd_0_0"/>
          <p:cNvPicPr preferRelativeResize="0"/>
          <p:nvPr/>
        </p:nvPicPr>
        <p:blipFill rotWithShape="1">
          <a:blip r:embed="rId4">
            <a:alphaModFix/>
          </a:blip>
          <a:srcRect b="0" l="0" r="0" t="0"/>
          <a:stretch/>
        </p:blipFill>
        <p:spPr>
          <a:xfrm>
            <a:off x="4214800" y="3839000"/>
            <a:ext cx="3762375" cy="2647950"/>
          </a:xfrm>
          <a:prstGeom prst="rect">
            <a:avLst/>
          </a:prstGeom>
          <a:noFill/>
          <a:ln>
            <a:noFill/>
          </a:ln>
        </p:spPr>
      </p:pic>
      <p:pic>
        <p:nvPicPr>
          <p:cNvPr id="159" name="Google Shape;159;g148d20f13cd_0_0"/>
          <p:cNvPicPr preferRelativeResize="0"/>
          <p:nvPr/>
        </p:nvPicPr>
        <p:blipFill rotWithShape="1">
          <a:blip r:embed="rId5">
            <a:alphaModFix/>
          </a:blip>
          <a:srcRect b="0" l="0" r="0" t="0"/>
          <a:stretch/>
        </p:blipFill>
        <p:spPr>
          <a:xfrm>
            <a:off x="8109525" y="3839000"/>
            <a:ext cx="3800475" cy="2647950"/>
          </a:xfrm>
          <a:prstGeom prst="rect">
            <a:avLst/>
          </a:prstGeom>
          <a:noFill/>
          <a:ln>
            <a:noFill/>
          </a:ln>
        </p:spPr>
      </p:pic>
      <p:sp>
        <p:nvSpPr>
          <p:cNvPr id="160" name="Google Shape;160;g148d20f13cd_0_0"/>
          <p:cNvSpPr txBox="1"/>
          <p:nvPr/>
        </p:nvSpPr>
        <p:spPr>
          <a:xfrm>
            <a:off x="537450" y="591275"/>
            <a:ext cx="64335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rgbClr val="000000"/>
                </a:solidFill>
                <a:latin typeface="Century Gothic"/>
                <a:ea typeface="Century Gothic"/>
                <a:cs typeface="Century Gothic"/>
                <a:sym typeface="Century Gothic"/>
              </a:rPr>
              <a:t>To decide which image format to adopt, we analyzed the distributions of width, height, and their ratio,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rgbClr val="000000"/>
                </a:solidFill>
                <a:latin typeface="Century Gothic"/>
                <a:ea typeface="Century Gothic"/>
                <a:cs typeface="Century Gothic"/>
                <a:sym typeface="Century Gothic"/>
              </a:rPr>
              <a:t>as well as their average values, concluding that the most suitable format (i.e., the one that changes the images as little as possible overall) is 240x320 (which has a height/width ratio of 1.33)</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161" name="Google Shape;161;g148d20f13cd_0_0"/>
          <p:cNvSpPr txBox="1"/>
          <p:nvPr/>
        </p:nvSpPr>
        <p:spPr>
          <a:xfrm>
            <a:off x="537438" y="2251525"/>
            <a:ext cx="11117100" cy="877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Century Gothic"/>
              <a:buChar char="●"/>
            </a:pPr>
            <a:r>
              <a:rPr b="0" i="0" lang="en-US" sz="1500" u="none" cap="none" strike="noStrike">
                <a:solidFill>
                  <a:srgbClr val="000000"/>
                </a:solidFill>
                <a:latin typeface="Century Gothic"/>
                <a:ea typeface="Century Gothic"/>
                <a:cs typeface="Century Gothic"/>
                <a:sym typeface="Century Gothic"/>
              </a:rPr>
              <a:t>Average height = 271.8</a:t>
            </a:r>
            <a:endParaRPr b="0" i="0" sz="1500" u="none" cap="none" strike="noStrike">
              <a:solidFill>
                <a:srgbClr val="000000"/>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rgbClr val="000000"/>
              </a:buClr>
              <a:buSzPts val="1500"/>
              <a:buFont typeface="Century Gothic"/>
              <a:buChar char="●"/>
            </a:pPr>
            <a:r>
              <a:rPr b="0" i="0" lang="en-US" sz="1500" u="none" cap="none" strike="noStrike">
                <a:solidFill>
                  <a:srgbClr val="000000"/>
                </a:solidFill>
                <a:latin typeface="Century Gothic"/>
                <a:ea typeface="Century Gothic"/>
                <a:cs typeface="Century Gothic"/>
                <a:sym typeface="Century Gothic"/>
              </a:rPr>
              <a:t>Average width = 365.1</a:t>
            </a:r>
            <a:endParaRPr b="0" i="0" sz="1500" u="none" cap="none" strike="noStrike">
              <a:solidFill>
                <a:srgbClr val="000000"/>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rgbClr val="000000"/>
              </a:buClr>
              <a:buSzPts val="1500"/>
              <a:buFont typeface="Century Gothic"/>
              <a:buChar char="●"/>
            </a:pPr>
            <a:r>
              <a:rPr b="0" i="0" lang="en-US" sz="1500" u="none" cap="none" strike="noStrike">
                <a:solidFill>
                  <a:srgbClr val="000000"/>
                </a:solidFill>
                <a:latin typeface="Century Gothic"/>
                <a:ea typeface="Century Gothic"/>
                <a:cs typeface="Century Gothic"/>
                <a:sym typeface="Century Gothic"/>
              </a:rPr>
              <a:t>Average height/width ratio = 1.33</a:t>
            </a:r>
            <a:endParaRPr b="0" i="0" sz="1500" u="none" cap="none" strike="noStrike">
              <a:solidFill>
                <a:srgbClr val="000000"/>
              </a:solidFill>
              <a:latin typeface="Century Gothic"/>
              <a:ea typeface="Century Gothic"/>
              <a:cs typeface="Century Gothic"/>
              <a:sym typeface="Century Gothic"/>
            </a:endParaRPr>
          </a:p>
        </p:txBody>
      </p:sp>
      <p:pic>
        <p:nvPicPr>
          <p:cNvPr descr="图片包含 动物, 无脊椎动物&#10;&#10;已生成高可信度的说明" id="162" name="Google Shape;162;g148d20f13cd_0_0"/>
          <p:cNvPicPr preferRelativeResize="0"/>
          <p:nvPr/>
        </p:nvPicPr>
        <p:blipFill rotWithShape="1">
          <a:blip r:embed="rId6">
            <a:alphaModFix/>
          </a:blip>
          <a:srcRect b="0" l="0" r="0" t="0"/>
          <a:stretch/>
        </p:blipFill>
        <p:spPr>
          <a:xfrm flipH="1" rot="-8100000">
            <a:off x="9343262" y="-1397593"/>
            <a:ext cx="4375027" cy="4446484"/>
          </a:xfrm>
          <a:prstGeom prst="rect">
            <a:avLst/>
          </a:prstGeom>
          <a:noFill/>
          <a:ln>
            <a:noFill/>
          </a:ln>
        </p:spPr>
      </p:pic>
      <p:pic>
        <p:nvPicPr>
          <p:cNvPr id="163" name="Google Shape;163;g148d20f13cd_0_0"/>
          <p:cNvPicPr preferRelativeResize="0"/>
          <p:nvPr/>
        </p:nvPicPr>
        <p:blipFill rotWithShape="1">
          <a:blip r:embed="rId7">
            <a:alphaModFix/>
          </a:blip>
          <a:srcRect b="0" l="3514" r="2772" t="0"/>
          <a:stretch/>
        </p:blipFill>
        <p:spPr>
          <a:xfrm rot="10799999">
            <a:off x="7049075" y="716252"/>
            <a:ext cx="6302175" cy="30343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1387f9faa70_1_27"/>
          <p:cNvPicPr preferRelativeResize="0"/>
          <p:nvPr/>
        </p:nvPicPr>
        <p:blipFill rotWithShape="1">
          <a:blip r:embed="rId3">
            <a:alphaModFix/>
          </a:blip>
          <a:srcRect b="0" l="0" r="0" t="0"/>
          <a:stretch/>
        </p:blipFill>
        <p:spPr>
          <a:xfrm rot="-5364682">
            <a:off x="8050691" y="3007978"/>
            <a:ext cx="6455325" cy="2775592"/>
          </a:xfrm>
          <a:custGeom>
            <a:rect b="b" l="l" r="r" t="t"/>
            <a:pathLst>
              <a:path extrusionOk="0" h="1975510" w="4421222">
                <a:moveTo>
                  <a:pt x="4421222" y="0"/>
                </a:moveTo>
                <a:lnTo>
                  <a:pt x="4389965" y="190721"/>
                </a:lnTo>
                <a:cubicBezTo>
                  <a:pt x="4146853" y="1313710"/>
                  <a:pt x="3087807" y="2092278"/>
                  <a:pt x="1921407" y="1961106"/>
                </a:cubicBezTo>
                <a:cubicBezTo>
                  <a:pt x="988288" y="1856168"/>
                  <a:pt x="251478" y="1198800"/>
                  <a:pt x="420" y="351795"/>
                </a:cubicBezTo>
                <a:lnTo>
                  <a:pt x="0" y="350072"/>
                </a:lnTo>
                <a:lnTo>
                  <a:pt x="0" y="0"/>
                </a:lnTo>
                <a:close/>
              </a:path>
            </a:pathLst>
          </a:custGeom>
          <a:noFill/>
          <a:ln>
            <a:noFill/>
          </a:ln>
        </p:spPr>
      </p:pic>
      <p:pic>
        <p:nvPicPr>
          <p:cNvPr descr="图片包含 动物, 无脊椎动物&#10;&#10;已生成高可信度的说明" id="169" name="Google Shape;169;g1387f9faa70_1_27"/>
          <p:cNvPicPr preferRelativeResize="0"/>
          <p:nvPr/>
        </p:nvPicPr>
        <p:blipFill rotWithShape="1">
          <a:blip r:embed="rId4">
            <a:alphaModFix/>
          </a:blip>
          <a:srcRect b="0" l="0" r="0" t="0"/>
          <a:stretch/>
        </p:blipFill>
        <p:spPr>
          <a:xfrm rot="5370055">
            <a:off x="-1193971" y="1014521"/>
            <a:ext cx="4685252" cy="3064525"/>
          </a:xfrm>
          <a:custGeom>
            <a:rect b="b" l="l" r="r" t="t"/>
            <a:pathLst>
              <a:path extrusionOk="0" h="2151720" w="3264860">
                <a:moveTo>
                  <a:pt x="3264860" y="0"/>
                </a:moveTo>
                <a:lnTo>
                  <a:pt x="3264860" y="1915572"/>
                </a:lnTo>
                <a:lnTo>
                  <a:pt x="3126265" y="1980677"/>
                </a:lnTo>
                <a:cubicBezTo>
                  <a:pt x="2382584" y="2286753"/>
                  <a:pt x="1499035" y="2186584"/>
                  <a:pt x="831214" y="1643529"/>
                </a:cubicBezTo>
                <a:cubicBezTo>
                  <a:pt x="345527" y="1248580"/>
                  <a:pt x="65904" y="694157"/>
                  <a:pt x="6440" y="117049"/>
                </a:cubicBezTo>
                <a:lnTo>
                  <a:pt x="0" y="0"/>
                </a:lnTo>
                <a:close/>
              </a:path>
            </a:pathLst>
          </a:custGeom>
          <a:noFill/>
          <a:ln>
            <a:noFill/>
          </a:ln>
        </p:spPr>
      </p:pic>
      <p:sp>
        <p:nvSpPr>
          <p:cNvPr id="170" name="Google Shape;170;g1387f9faa70_1_27"/>
          <p:cNvSpPr/>
          <p:nvPr/>
        </p:nvSpPr>
        <p:spPr>
          <a:xfrm>
            <a:off x="1445550" y="1312575"/>
            <a:ext cx="2312100" cy="906000"/>
          </a:xfrm>
          <a:prstGeom prst="rect">
            <a:avLst/>
          </a:prstGeom>
          <a:solidFill>
            <a:srgbClr val="AECF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Image size </a:t>
            </a:r>
            <a:endParaRPr b="0" i="0" sz="1500" u="none" cap="none" strike="noStrike">
              <a:solidFill>
                <a:srgbClr val="000000"/>
              </a:solidFill>
              <a:latin typeface="Century Gothic"/>
              <a:ea typeface="Century Gothic"/>
              <a:cs typeface="Century Gothic"/>
              <a:sym typeface="Century Gothic"/>
            </a:endParaRPr>
          </a:p>
        </p:txBody>
      </p:sp>
      <p:sp>
        <p:nvSpPr>
          <p:cNvPr id="171" name="Google Shape;171;g1387f9faa70_1_27"/>
          <p:cNvSpPr/>
          <p:nvPr/>
        </p:nvSpPr>
        <p:spPr>
          <a:xfrm>
            <a:off x="1445550" y="2909850"/>
            <a:ext cx="2312100" cy="906000"/>
          </a:xfrm>
          <a:prstGeom prst="rect">
            <a:avLst/>
          </a:prstGeom>
          <a:solidFill>
            <a:srgbClr val="AECF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Activation function  </a:t>
            </a:r>
            <a:endParaRPr b="0" i="0" sz="1500" u="none" cap="none" strike="noStrike">
              <a:solidFill>
                <a:srgbClr val="000000"/>
              </a:solidFill>
              <a:latin typeface="Century Gothic"/>
              <a:ea typeface="Century Gothic"/>
              <a:cs typeface="Century Gothic"/>
              <a:sym typeface="Century Gothic"/>
            </a:endParaRPr>
          </a:p>
        </p:txBody>
      </p:sp>
      <p:sp>
        <p:nvSpPr>
          <p:cNvPr id="172" name="Google Shape;172;g1387f9faa70_1_27"/>
          <p:cNvSpPr/>
          <p:nvPr/>
        </p:nvSpPr>
        <p:spPr>
          <a:xfrm>
            <a:off x="5073450" y="2874950"/>
            <a:ext cx="2312100" cy="906000"/>
          </a:xfrm>
          <a:prstGeom prst="rect">
            <a:avLst/>
          </a:prstGeom>
          <a:solidFill>
            <a:srgbClr val="AECF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Batch normalization</a:t>
            </a:r>
            <a:endParaRPr b="0" i="0" sz="1500" u="none" cap="none" strike="noStrike">
              <a:solidFill>
                <a:srgbClr val="000000"/>
              </a:solidFill>
              <a:latin typeface="Century Gothic"/>
              <a:ea typeface="Century Gothic"/>
              <a:cs typeface="Century Gothic"/>
              <a:sym typeface="Century Gothic"/>
            </a:endParaRPr>
          </a:p>
        </p:txBody>
      </p:sp>
      <p:sp>
        <p:nvSpPr>
          <p:cNvPr id="173" name="Google Shape;173;g1387f9faa70_1_27"/>
          <p:cNvSpPr/>
          <p:nvPr/>
        </p:nvSpPr>
        <p:spPr>
          <a:xfrm>
            <a:off x="8701350" y="2874938"/>
            <a:ext cx="2312100" cy="906000"/>
          </a:xfrm>
          <a:prstGeom prst="rect">
            <a:avLst/>
          </a:prstGeom>
          <a:solidFill>
            <a:srgbClr val="AECF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 Conv2D layers (32,64,128) filters 3x3</a:t>
            </a:r>
            <a:endParaRPr b="0" i="0" sz="1500" u="none" cap="none" strike="noStrike">
              <a:solidFill>
                <a:srgbClr val="000000"/>
              </a:solidFill>
              <a:latin typeface="Century Gothic"/>
              <a:ea typeface="Century Gothic"/>
              <a:cs typeface="Century Gothic"/>
              <a:sym typeface="Century Gothic"/>
            </a:endParaRPr>
          </a:p>
        </p:txBody>
      </p:sp>
      <p:sp>
        <p:nvSpPr>
          <p:cNvPr id="174" name="Google Shape;174;g1387f9faa70_1_27"/>
          <p:cNvSpPr/>
          <p:nvPr/>
        </p:nvSpPr>
        <p:spPr>
          <a:xfrm>
            <a:off x="5073450" y="1312575"/>
            <a:ext cx="2312100" cy="906000"/>
          </a:xfrm>
          <a:prstGeom prst="rect">
            <a:avLst/>
          </a:prstGeom>
          <a:solidFill>
            <a:srgbClr val="AECF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Batch size </a:t>
            </a:r>
            <a:endParaRPr b="0" i="0" sz="1500" u="none" cap="none" strike="noStrike">
              <a:solidFill>
                <a:srgbClr val="000000"/>
              </a:solidFill>
              <a:latin typeface="Century Gothic"/>
              <a:ea typeface="Century Gothic"/>
              <a:cs typeface="Century Gothic"/>
              <a:sym typeface="Century Gothic"/>
            </a:endParaRPr>
          </a:p>
        </p:txBody>
      </p:sp>
      <p:sp>
        <p:nvSpPr>
          <p:cNvPr id="175" name="Google Shape;175;g1387f9faa70_1_27"/>
          <p:cNvSpPr/>
          <p:nvPr/>
        </p:nvSpPr>
        <p:spPr>
          <a:xfrm>
            <a:off x="8701350" y="1312575"/>
            <a:ext cx="2312100" cy="906000"/>
          </a:xfrm>
          <a:prstGeom prst="rect">
            <a:avLst/>
          </a:prstGeom>
          <a:solidFill>
            <a:srgbClr val="AECF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Early Stopping</a:t>
            </a:r>
            <a:endParaRPr b="0" i="0" sz="1500" u="none" cap="none" strike="noStrike">
              <a:solidFill>
                <a:srgbClr val="000000"/>
              </a:solidFill>
              <a:latin typeface="Century Gothic"/>
              <a:ea typeface="Century Gothic"/>
              <a:cs typeface="Century Gothic"/>
              <a:sym typeface="Century Gothic"/>
            </a:endParaRPr>
          </a:p>
        </p:txBody>
      </p:sp>
      <p:sp>
        <p:nvSpPr>
          <p:cNvPr id="176" name="Google Shape;176;g1387f9faa70_1_27"/>
          <p:cNvSpPr/>
          <p:nvPr/>
        </p:nvSpPr>
        <p:spPr>
          <a:xfrm>
            <a:off x="1445550" y="4507125"/>
            <a:ext cx="2312100" cy="906000"/>
          </a:xfrm>
          <a:prstGeom prst="rect">
            <a:avLst/>
          </a:prstGeom>
          <a:solidFill>
            <a:srgbClr val="AECF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entury Gothic"/>
                <a:ea typeface="Century Gothic"/>
                <a:cs typeface="Century Gothic"/>
                <a:sym typeface="Century Gothic"/>
              </a:rPr>
              <a:t>MaxPooling with 3x3 windows and strides = 3 </a:t>
            </a:r>
            <a:endParaRPr b="0" i="0" sz="1400" u="none" cap="none" strike="noStrike">
              <a:solidFill>
                <a:srgbClr val="000000"/>
              </a:solidFill>
              <a:latin typeface="Century Gothic"/>
              <a:ea typeface="Century Gothic"/>
              <a:cs typeface="Century Gothic"/>
              <a:sym typeface="Century Gothic"/>
            </a:endParaRPr>
          </a:p>
        </p:txBody>
      </p:sp>
      <p:sp>
        <p:nvSpPr>
          <p:cNvPr id="177" name="Google Shape;177;g1387f9faa70_1_27"/>
          <p:cNvSpPr/>
          <p:nvPr/>
        </p:nvSpPr>
        <p:spPr>
          <a:xfrm>
            <a:off x="8701350" y="4437300"/>
            <a:ext cx="2312100" cy="906000"/>
          </a:xfrm>
          <a:prstGeom prst="rect">
            <a:avLst/>
          </a:prstGeom>
          <a:solidFill>
            <a:srgbClr val="AECF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Loss function </a:t>
            </a:r>
            <a:endParaRPr b="0" i="0" sz="1500" u="none" cap="none" strike="noStrike">
              <a:solidFill>
                <a:srgbClr val="000000"/>
              </a:solidFill>
              <a:latin typeface="Century Gothic"/>
              <a:ea typeface="Century Gothic"/>
              <a:cs typeface="Century Gothic"/>
              <a:sym typeface="Century Gothic"/>
            </a:endParaRPr>
          </a:p>
        </p:txBody>
      </p:sp>
      <p:sp>
        <p:nvSpPr>
          <p:cNvPr id="178" name="Google Shape;178;g1387f9faa70_1_27"/>
          <p:cNvSpPr/>
          <p:nvPr/>
        </p:nvSpPr>
        <p:spPr>
          <a:xfrm>
            <a:off x="5073450" y="4437300"/>
            <a:ext cx="2312100" cy="906000"/>
          </a:xfrm>
          <a:prstGeom prst="rect">
            <a:avLst/>
          </a:prstGeom>
          <a:solidFill>
            <a:srgbClr val="AECF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Optimizer function</a:t>
            </a:r>
            <a:endParaRPr b="0" i="0" sz="1500" u="none" cap="none" strike="noStrike">
              <a:solidFill>
                <a:srgbClr val="000000"/>
              </a:solidFill>
              <a:latin typeface="Century Gothic"/>
              <a:ea typeface="Century Gothic"/>
              <a:cs typeface="Century Gothic"/>
              <a:sym typeface="Century Gothic"/>
            </a:endParaRPr>
          </a:p>
        </p:txBody>
      </p:sp>
      <p:cxnSp>
        <p:nvCxnSpPr>
          <p:cNvPr id="179" name="Google Shape;179;g1387f9faa70_1_27"/>
          <p:cNvCxnSpPr>
            <a:stCxn id="170" idx="3"/>
            <a:endCxn id="174" idx="1"/>
          </p:cNvCxnSpPr>
          <p:nvPr/>
        </p:nvCxnSpPr>
        <p:spPr>
          <a:xfrm>
            <a:off x="3757650" y="1765575"/>
            <a:ext cx="1315800" cy="0"/>
          </a:xfrm>
          <a:prstGeom prst="straightConnector1">
            <a:avLst/>
          </a:prstGeom>
          <a:noFill/>
          <a:ln cap="flat" cmpd="sng" w="19050">
            <a:solidFill>
              <a:srgbClr val="74A0B2"/>
            </a:solidFill>
            <a:prstDash val="solid"/>
            <a:round/>
            <a:headEnd len="sm" w="sm" type="none"/>
            <a:tailEnd len="med" w="med" type="triangle"/>
          </a:ln>
        </p:spPr>
      </p:cxnSp>
      <p:cxnSp>
        <p:nvCxnSpPr>
          <p:cNvPr id="180" name="Google Shape;180;g1387f9faa70_1_27"/>
          <p:cNvCxnSpPr/>
          <p:nvPr/>
        </p:nvCxnSpPr>
        <p:spPr>
          <a:xfrm>
            <a:off x="7385550" y="1763675"/>
            <a:ext cx="1315800" cy="0"/>
          </a:xfrm>
          <a:prstGeom prst="straightConnector1">
            <a:avLst/>
          </a:prstGeom>
          <a:noFill/>
          <a:ln cap="flat" cmpd="sng" w="19050">
            <a:solidFill>
              <a:srgbClr val="74A0B2"/>
            </a:solidFill>
            <a:prstDash val="solid"/>
            <a:round/>
            <a:headEnd len="sm" w="sm" type="none"/>
            <a:tailEnd len="med" w="med" type="triangle"/>
          </a:ln>
        </p:spPr>
      </p:cxnSp>
      <p:cxnSp>
        <p:nvCxnSpPr>
          <p:cNvPr id="181" name="Google Shape;181;g1387f9faa70_1_27"/>
          <p:cNvCxnSpPr/>
          <p:nvPr/>
        </p:nvCxnSpPr>
        <p:spPr>
          <a:xfrm>
            <a:off x="7385550" y="4890300"/>
            <a:ext cx="1315800" cy="0"/>
          </a:xfrm>
          <a:prstGeom prst="straightConnector1">
            <a:avLst/>
          </a:prstGeom>
          <a:noFill/>
          <a:ln cap="flat" cmpd="sng" w="19050">
            <a:solidFill>
              <a:srgbClr val="74A0B2"/>
            </a:solidFill>
            <a:prstDash val="solid"/>
            <a:round/>
            <a:headEnd len="sm" w="sm" type="none"/>
            <a:tailEnd len="med" w="med" type="triangle"/>
          </a:ln>
        </p:spPr>
      </p:cxnSp>
      <p:cxnSp>
        <p:nvCxnSpPr>
          <p:cNvPr id="182" name="Google Shape;182;g1387f9faa70_1_27"/>
          <p:cNvCxnSpPr/>
          <p:nvPr/>
        </p:nvCxnSpPr>
        <p:spPr>
          <a:xfrm>
            <a:off x="3757650" y="4890300"/>
            <a:ext cx="1315800" cy="0"/>
          </a:xfrm>
          <a:prstGeom prst="straightConnector1">
            <a:avLst/>
          </a:prstGeom>
          <a:noFill/>
          <a:ln cap="flat" cmpd="sng" w="19050">
            <a:solidFill>
              <a:srgbClr val="74A0B2"/>
            </a:solidFill>
            <a:prstDash val="solid"/>
            <a:round/>
            <a:headEnd len="sm" w="sm" type="none"/>
            <a:tailEnd len="med" w="med" type="triangle"/>
          </a:ln>
        </p:spPr>
      </p:cxnSp>
      <p:cxnSp>
        <p:nvCxnSpPr>
          <p:cNvPr id="183" name="Google Shape;183;g1387f9faa70_1_27"/>
          <p:cNvCxnSpPr>
            <a:stCxn id="175" idx="2"/>
            <a:endCxn id="173" idx="0"/>
          </p:cNvCxnSpPr>
          <p:nvPr/>
        </p:nvCxnSpPr>
        <p:spPr>
          <a:xfrm>
            <a:off x="9857400" y="2218575"/>
            <a:ext cx="0" cy="656400"/>
          </a:xfrm>
          <a:prstGeom prst="straightConnector1">
            <a:avLst/>
          </a:prstGeom>
          <a:noFill/>
          <a:ln cap="flat" cmpd="sng" w="19050">
            <a:solidFill>
              <a:srgbClr val="74A0B2"/>
            </a:solidFill>
            <a:prstDash val="solid"/>
            <a:round/>
            <a:headEnd len="sm" w="sm" type="none"/>
            <a:tailEnd len="med" w="med" type="triangle"/>
          </a:ln>
        </p:spPr>
      </p:cxnSp>
      <p:cxnSp>
        <p:nvCxnSpPr>
          <p:cNvPr id="184" name="Google Shape;184;g1387f9faa70_1_27"/>
          <p:cNvCxnSpPr>
            <a:stCxn id="171" idx="2"/>
            <a:endCxn id="176" idx="0"/>
          </p:cNvCxnSpPr>
          <p:nvPr/>
        </p:nvCxnSpPr>
        <p:spPr>
          <a:xfrm>
            <a:off x="2601600" y="3815850"/>
            <a:ext cx="0" cy="691200"/>
          </a:xfrm>
          <a:prstGeom prst="straightConnector1">
            <a:avLst/>
          </a:prstGeom>
          <a:noFill/>
          <a:ln cap="flat" cmpd="sng" w="19050">
            <a:solidFill>
              <a:srgbClr val="74A0B2"/>
            </a:solidFill>
            <a:prstDash val="solid"/>
            <a:round/>
            <a:headEnd len="sm" w="sm" type="none"/>
            <a:tailEnd len="med" w="med" type="triangle"/>
          </a:ln>
        </p:spPr>
      </p:cxnSp>
      <p:cxnSp>
        <p:nvCxnSpPr>
          <p:cNvPr id="185" name="Google Shape;185;g1387f9faa70_1_27"/>
          <p:cNvCxnSpPr>
            <a:stCxn id="173" idx="1"/>
            <a:endCxn id="172" idx="3"/>
          </p:cNvCxnSpPr>
          <p:nvPr/>
        </p:nvCxnSpPr>
        <p:spPr>
          <a:xfrm rot="10800000">
            <a:off x="7385550" y="3327938"/>
            <a:ext cx="1315800" cy="0"/>
          </a:xfrm>
          <a:prstGeom prst="straightConnector1">
            <a:avLst/>
          </a:prstGeom>
          <a:noFill/>
          <a:ln cap="flat" cmpd="sng" w="19050">
            <a:solidFill>
              <a:srgbClr val="74A0B2"/>
            </a:solidFill>
            <a:prstDash val="solid"/>
            <a:round/>
            <a:headEnd len="sm" w="sm" type="none"/>
            <a:tailEnd len="med" w="med" type="triangle"/>
          </a:ln>
        </p:spPr>
      </p:cxnSp>
      <p:cxnSp>
        <p:nvCxnSpPr>
          <p:cNvPr id="186" name="Google Shape;186;g1387f9faa70_1_27"/>
          <p:cNvCxnSpPr/>
          <p:nvPr/>
        </p:nvCxnSpPr>
        <p:spPr>
          <a:xfrm rot="10800000">
            <a:off x="3757650" y="3327938"/>
            <a:ext cx="1315800" cy="0"/>
          </a:xfrm>
          <a:prstGeom prst="straightConnector1">
            <a:avLst/>
          </a:prstGeom>
          <a:noFill/>
          <a:ln cap="flat" cmpd="sng" w="19050">
            <a:solidFill>
              <a:srgbClr val="74A0B2"/>
            </a:solidFill>
            <a:prstDash val="solid"/>
            <a:round/>
            <a:headEnd len="sm" w="sm" type="none"/>
            <a:tailEnd len="med" w="med" type="triangle"/>
          </a:ln>
        </p:spPr>
      </p:cxnSp>
      <p:sp>
        <p:nvSpPr>
          <p:cNvPr id="187" name="Google Shape;187;g1387f9faa70_1_27"/>
          <p:cNvSpPr txBox="1"/>
          <p:nvPr/>
        </p:nvSpPr>
        <p:spPr>
          <a:xfrm>
            <a:off x="3919400" y="187475"/>
            <a:ext cx="4782000" cy="6465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Decision workflow</a:t>
            </a:r>
            <a:endParaRPr b="1" i="0" sz="3000" u="none" cap="none" strike="noStrike">
              <a:solidFill>
                <a:srgbClr val="FD9554"/>
              </a:solidFill>
              <a:latin typeface="Century Gothic"/>
              <a:ea typeface="Century Gothic"/>
              <a:cs typeface="Century Gothic"/>
              <a:sym typeface="Century Gothic"/>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387f9faa70_1_67"/>
          <p:cNvSpPr txBox="1"/>
          <p:nvPr/>
        </p:nvSpPr>
        <p:spPr>
          <a:xfrm>
            <a:off x="3767200" y="596875"/>
            <a:ext cx="4657800" cy="6465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1st Architecture </a:t>
            </a:r>
            <a:endParaRPr b="1" i="0" sz="3000" u="none" cap="none" strike="noStrike">
              <a:solidFill>
                <a:srgbClr val="FD9554"/>
              </a:solidFill>
              <a:latin typeface="Century Gothic"/>
              <a:ea typeface="Century Gothic"/>
              <a:cs typeface="Century Gothic"/>
              <a:sym typeface="Century Gothic"/>
            </a:endParaRPr>
          </a:p>
        </p:txBody>
      </p:sp>
      <p:sp>
        <p:nvSpPr>
          <p:cNvPr id="193" name="Google Shape;193;g1387f9faa70_1_67"/>
          <p:cNvSpPr txBox="1"/>
          <p:nvPr/>
        </p:nvSpPr>
        <p:spPr>
          <a:xfrm>
            <a:off x="509450" y="1835863"/>
            <a:ext cx="9533100" cy="318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This architecture consist of the following layers: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rgbClr val="000000"/>
              </a:buClr>
              <a:buSzPts val="1500"/>
              <a:buFont typeface="Century Gothic"/>
              <a:buChar char="-"/>
            </a:pPr>
            <a:r>
              <a:rPr b="1" i="0" lang="en-US" sz="1500" u="none" cap="none" strike="noStrike">
                <a:solidFill>
                  <a:srgbClr val="000000"/>
                </a:solidFill>
                <a:latin typeface="Century Gothic"/>
                <a:ea typeface="Century Gothic"/>
                <a:cs typeface="Century Gothic"/>
                <a:sym typeface="Century Gothic"/>
              </a:rPr>
              <a:t>3 Convolutional Layers </a:t>
            </a:r>
            <a:r>
              <a:rPr b="0" i="0" lang="en-US" sz="1500" u="none" cap="none" strike="noStrike">
                <a:solidFill>
                  <a:srgbClr val="000000"/>
                </a:solidFill>
                <a:latin typeface="Century Gothic"/>
                <a:ea typeface="Century Gothic"/>
                <a:cs typeface="Century Gothic"/>
                <a:sym typeface="Century Gothic"/>
              </a:rPr>
              <a:t>(32,64,128 filter with 3x3 dimensions)</a:t>
            </a:r>
            <a:endParaRPr b="0" i="0" sz="1500" u="none" cap="none" strike="noStrike">
              <a:solidFill>
                <a:srgbClr val="000000"/>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rgbClr val="000000"/>
              </a:buClr>
              <a:buSzPts val="1500"/>
              <a:buFont typeface="Century Gothic"/>
              <a:buChar char="-"/>
            </a:pPr>
            <a:r>
              <a:rPr b="1" i="0" lang="en-US" sz="1500" u="none" cap="none" strike="noStrike">
                <a:solidFill>
                  <a:srgbClr val="000000"/>
                </a:solidFill>
                <a:latin typeface="Century Gothic"/>
                <a:ea typeface="Century Gothic"/>
                <a:cs typeface="Century Gothic"/>
                <a:sym typeface="Century Gothic"/>
              </a:rPr>
              <a:t>3 Relu Activation functions</a:t>
            </a:r>
            <a:endParaRPr b="1" i="0" sz="1500" u="none" cap="none" strike="noStrike">
              <a:solidFill>
                <a:srgbClr val="000000"/>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rgbClr val="000000"/>
              </a:buClr>
              <a:buSzPts val="1500"/>
              <a:buFont typeface="Century Gothic"/>
              <a:buChar char="-"/>
            </a:pPr>
            <a:r>
              <a:rPr b="1" i="0" lang="en-US" sz="1500" u="none" cap="none" strike="noStrike">
                <a:solidFill>
                  <a:srgbClr val="000000"/>
                </a:solidFill>
                <a:latin typeface="Century Gothic"/>
                <a:ea typeface="Century Gothic"/>
                <a:cs typeface="Century Gothic"/>
                <a:sym typeface="Century Gothic"/>
              </a:rPr>
              <a:t>2 Max Pooling </a:t>
            </a:r>
            <a:r>
              <a:rPr b="0" i="0" lang="en-US" sz="1500" u="none" cap="none" strike="noStrike">
                <a:solidFill>
                  <a:srgbClr val="000000"/>
                </a:solidFill>
                <a:latin typeface="Century Gothic"/>
                <a:ea typeface="Century Gothic"/>
                <a:cs typeface="Century Gothic"/>
                <a:sym typeface="Century Gothic"/>
              </a:rPr>
              <a:t>(3x3, strides = 3, padding = “same”)</a:t>
            </a:r>
            <a:endParaRPr b="0" i="0" sz="1500" u="none" cap="none" strike="noStrike">
              <a:solidFill>
                <a:srgbClr val="000000"/>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rgbClr val="000000"/>
              </a:buClr>
              <a:buSzPts val="1500"/>
              <a:buFont typeface="Century Gothic"/>
              <a:buChar char="-"/>
            </a:pPr>
            <a:r>
              <a:rPr b="1" i="0" lang="en-US" sz="1500" u="none" cap="none" strike="noStrike">
                <a:solidFill>
                  <a:srgbClr val="000000"/>
                </a:solidFill>
                <a:latin typeface="Century Gothic"/>
                <a:ea typeface="Century Gothic"/>
                <a:cs typeface="Century Gothic"/>
                <a:sym typeface="Century Gothic"/>
              </a:rPr>
              <a:t>1 Global Max Pooling </a:t>
            </a:r>
            <a:endParaRPr b="1" i="0" sz="1500" u="none" cap="none" strike="noStrike">
              <a:solidFill>
                <a:srgbClr val="000000"/>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rgbClr val="000000"/>
              </a:buClr>
              <a:buSzPts val="1500"/>
              <a:buFont typeface="Century Gothic"/>
              <a:buChar char="-"/>
            </a:pPr>
            <a:r>
              <a:rPr b="1" i="0" lang="en-US" sz="1500" u="none" cap="none" strike="noStrike">
                <a:solidFill>
                  <a:srgbClr val="000000"/>
                </a:solidFill>
                <a:latin typeface="Century Gothic"/>
                <a:ea typeface="Century Gothic"/>
                <a:cs typeface="Century Gothic"/>
                <a:sym typeface="Century Gothic"/>
              </a:rPr>
              <a:t>1 Dense Layer </a:t>
            </a:r>
            <a:r>
              <a:rPr b="0" i="0" lang="en-US" sz="1500" u="none" cap="none" strike="noStrike">
                <a:solidFill>
                  <a:srgbClr val="000000"/>
                </a:solidFill>
                <a:latin typeface="Century Gothic"/>
                <a:ea typeface="Century Gothic"/>
                <a:cs typeface="Century Gothic"/>
                <a:sym typeface="Century Gothic"/>
              </a:rPr>
              <a:t>(5 classes, activation = “softmax”)</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As loss function and optimizers  were used </a:t>
            </a:r>
            <a:r>
              <a:rPr b="1" i="0" lang="en-US" sz="1500" u="none" cap="none" strike="noStrike">
                <a:solidFill>
                  <a:srgbClr val="000000"/>
                </a:solidFill>
                <a:latin typeface="Century Gothic"/>
                <a:ea typeface="Century Gothic"/>
                <a:cs typeface="Century Gothic"/>
                <a:sym typeface="Century Gothic"/>
              </a:rPr>
              <a:t>categorical_crossentropy</a:t>
            </a:r>
            <a:endParaRPr b="1"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and </a:t>
            </a:r>
            <a:r>
              <a:rPr b="1" i="0" lang="en-US" sz="1500" u="none" cap="none" strike="noStrike">
                <a:solidFill>
                  <a:srgbClr val="000000"/>
                </a:solidFill>
                <a:latin typeface="Century Gothic"/>
                <a:ea typeface="Century Gothic"/>
                <a:cs typeface="Century Gothic"/>
                <a:sym typeface="Century Gothic"/>
              </a:rPr>
              <a:t>RMSprop </a:t>
            </a:r>
            <a:r>
              <a:rPr b="0" i="0" lang="en-US" sz="1500" u="none" cap="none" strike="noStrike">
                <a:solidFill>
                  <a:srgbClr val="000000"/>
                </a:solidFill>
                <a:latin typeface="Century Gothic"/>
                <a:ea typeface="Century Gothic"/>
                <a:cs typeface="Century Gothic"/>
                <a:sym typeface="Century Gothic"/>
              </a:rPr>
              <a:t>with a learning rate equal to 0,001</a:t>
            </a:r>
            <a:endParaRPr b="0" i="0" sz="1500" u="none" cap="none" strike="noStrike">
              <a:solidFill>
                <a:srgbClr val="000000"/>
              </a:solidFill>
              <a:latin typeface="Century Gothic"/>
              <a:ea typeface="Century Gothic"/>
              <a:cs typeface="Century Gothic"/>
              <a:sym typeface="Century Gothic"/>
            </a:endParaRPr>
          </a:p>
        </p:txBody>
      </p:sp>
      <p:pic>
        <p:nvPicPr>
          <p:cNvPr descr="图片包含 动物, 无脊椎动物&#10;&#10;已生成高可信度的说明" id="194" name="Google Shape;194;g1387f9faa70_1_67"/>
          <p:cNvPicPr preferRelativeResize="0"/>
          <p:nvPr/>
        </p:nvPicPr>
        <p:blipFill rotWithShape="1">
          <a:blip r:embed="rId3">
            <a:alphaModFix/>
          </a:blip>
          <a:srcRect b="0" l="0" r="0" t="0"/>
          <a:stretch/>
        </p:blipFill>
        <p:spPr>
          <a:xfrm rot="3169618">
            <a:off x="-1158361" y="5043120"/>
            <a:ext cx="2704823" cy="3031110"/>
          </a:xfrm>
          <a:prstGeom prst="rect">
            <a:avLst/>
          </a:prstGeom>
          <a:noFill/>
          <a:ln>
            <a:noFill/>
          </a:ln>
        </p:spPr>
      </p:pic>
      <p:pic>
        <p:nvPicPr>
          <p:cNvPr id="195" name="Google Shape;195;g1387f9faa70_1_67"/>
          <p:cNvPicPr preferRelativeResize="0"/>
          <p:nvPr/>
        </p:nvPicPr>
        <p:blipFill rotWithShape="1">
          <a:blip r:embed="rId4">
            <a:alphaModFix/>
          </a:blip>
          <a:srcRect b="0" l="3514" r="2772" t="0"/>
          <a:stretch/>
        </p:blipFill>
        <p:spPr>
          <a:xfrm rot="-5483110">
            <a:off x="9300252" y="5693703"/>
            <a:ext cx="4707197" cy="3725644"/>
          </a:xfrm>
          <a:prstGeom prst="rect">
            <a:avLst/>
          </a:prstGeom>
          <a:noFill/>
          <a:ln>
            <a:noFill/>
          </a:ln>
        </p:spPr>
      </p:pic>
      <p:pic>
        <p:nvPicPr>
          <p:cNvPr id="196" name="Google Shape;196;g1387f9faa70_1_67"/>
          <p:cNvPicPr preferRelativeResize="0"/>
          <p:nvPr/>
        </p:nvPicPr>
        <p:blipFill rotWithShape="1">
          <a:blip r:embed="rId5">
            <a:alphaModFix/>
          </a:blip>
          <a:srcRect b="0" l="0" r="0" t="0"/>
          <a:stretch/>
        </p:blipFill>
        <p:spPr>
          <a:xfrm>
            <a:off x="7728375" y="2162175"/>
            <a:ext cx="3733800" cy="2533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fe5c40587b_1_9"/>
          <p:cNvSpPr txBox="1"/>
          <p:nvPr/>
        </p:nvSpPr>
        <p:spPr>
          <a:xfrm>
            <a:off x="3356225" y="596875"/>
            <a:ext cx="5114100" cy="6465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n-US" sz="3000" u="none" cap="none" strike="noStrike">
                <a:solidFill>
                  <a:srgbClr val="FD9554"/>
                </a:solidFill>
                <a:latin typeface="Century Gothic"/>
                <a:ea typeface="Century Gothic"/>
                <a:cs typeface="Century Gothic"/>
                <a:sym typeface="Century Gothic"/>
              </a:rPr>
              <a:t>2nd Architecture </a:t>
            </a:r>
            <a:endParaRPr b="1" i="0" sz="3200" u="none" cap="none" strike="noStrike">
              <a:solidFill>
                <a:srgbClr val="FD9554"/>
              </a:solidFill>
              <a:latin typeface="Century Gothic"/>
              <a:ea typeface="Century Gothic"/>
              <a:cs typeface="Century Gothic"/>
              <a:sym typeface="Century Gothic"/>
            </a:endParaRPr>
          </a:p>
        </p:txBody>
      </p:sp>
      <p:sp>
        <p:nvSpPr>
          <p:cNvPr id="202" name="Google Shape;202;gfe5c40587b_1_9"/>
          <p:cNvSpPr txBox="1"/>
          <p:nvPr/>
        </p:nvSpPr>
        <p:spPr>
          <a:xfrm>
            <a:off x="765475" y="1782200"/>
            <a:ext cx="59988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Century Gothic"/>
                <a:ea typeface="Century Gothic"/>
                <a:cs typeface="Century Gothic"/>
                <a:sym typeface="Century Gothic"/>
              </a:rPr>
              <a:t>This model was developed implementing </a:t>
            </a:r>
            <a:r>
              <a:rPr b="1" i="0" lang="en-US" sz="1500" u="none" cap="none" strike="noStrike">
                <a:solidFill>
                  <a:schemeClr val="dk1"/>
                </a:solidFill>
                <a:latin typeface="Century Gothic"/>
                <a:ea typeface="Century Gothic"/>
                <a:cs typeface="Century Gothic"/>
                <a:sym typeface="Century Gothic"/>
              </a:rPr>
              <a:t>BatchNormalization</a:t>
            </a:r>
            <a:r>
              <a:rPr b="0" i="0" lang="en-US" sz="1500" u="none" cap="none" strike="noStrike">
                <a:solidFill>
                  <a:schemeClr val="dk1"/>
                </a:solidFill>
                <a:latin typeface="Century Gothic"/>
                <a:ea typeface="Century Gothic"/>
                <a:cs typeface="Century Gothic"/>
                <a:sym typeface="Century Gothic"/>
              </a:rPr>
              <a:t>, </a:t>
            </a:r>
            <a:r>
              <a:rPr b="1" i="0" lang="en-US" sz="1500" u="none" cap="none" strike="noStrike">
                <a:solidFill>
                  <a:schemeClr val="dk1"/>
                </a:solidFill>
                <a:latin typeface="Century Gothic"/>
                <a:ea typeface="Century Gothic"/>
                <a:cs typeface="Century Gothic"/>
                <a:sym typeface="Century Gothic"/>
              </a:rPr>
              <a:t>Dropout</a:t>
            </a:r>
            <a:r>
              <a:rPr b="0" i="0" lang="en-US" sz="1500" u="none" cap="none" strike="noStrike">
                <a:solidFill>
                  <a:schemeClr val="dk1"/>
                </a:solidFill>
                <a:latin typeface="Century Gothic"/>
                <a:ea typeface="Century Gothic"/>
                <a:cs typeface="Century Gothic"/>
                <a:sym typeface="Century Gothic"/>
              </a:rPr>
              <a:t> (with rate = 0.5) and </a:t>
            </a:r>
            <a:r>
              <a:rPr b="1" i="0" lang="en-US" sz="1500" u="none" cap="none" strike="noStrike">
                <a:solidFill>
                  <a:schemeClr val="dk1"/>
                </a:solidFill>
                <a:latin typeface="Century Gothic"/>
                <a:ea typeface="Century Gothic"/>
                <a:cs typeface="Century Gothic"/>
                <a:sym typeface="Century Gothic"/>
              </a:rPr>
              <a:t>Flatten</a:t>
            </a:r>
            <a:r>
              <a:rPr b="0" i="0" lang="en-US" sz="1500" u="none" cap="none" strike="noStrike">
                <a:solidFill>
                  <a:schemeClr val="dk1"/>
                </a:solidFill>
                <a:latin typeface="Century Gothic"/>
                <a:ea typeface="Century Gothic"/>
                <a:cs typeface="Century Gothic"/>
                <a:sym typeface="Century Gothic"/>
              </a:rPr>
              <a:t> layers on the previous architecture.</a:t>
            </a:r>
            <a:endParaRPr b="0" i="0" sz="15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Century Gothic"/>
                <a:ea typeface="Century Gothic"/>
                <a:cs typeface="Century Gothic"/>
                <a:sym typeface="Century Gothic"/>
              </a:rPr>
              <a:t>The Dropout layer randomly sets input units to 0 with a pre-set frequency at each step during the training time.</a:t>
            </a:r>
            <a:endParaRPr b="0" i="0" sz="15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Century Gothic"/>
                <a:ea typeface="Century Gothic"/>
                <a:cs typeface="Century Gothic"/>
                <a:sym typeface="Century Gothic"/>
              </a:rPr>
              <a:t>The Flatten layer reshape the tensor removing all the dimension except for one.</a:t>
            </a:r>
            <a:endParaRPr b="0" i="0" sz="15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Century Gothic"/>
                <a:ea typeface="Century Gothic"/>
                <a:cs typeface="Century Gothic"/>
                <a:sym typeface="Century Gothic"/>
              </a:rPr>
              <a:t>As we can see from the graph the addition of these layers reduced overfitting.</a:t>
            </a:r>
            <a:endParaRPr b="0" i="0" sz="1500" u="none" cap="none" strike="noStrike">
              <a:solidFill>
                <a:srgbClr val="000000"/>
              </a:solidFill>
              <a:latin typeface="Century Gothic"/>
              <a:ea typeface="Century Gothic"/>
              <a:cs typeface="Century Gothic"/>
              <a:sym typeface="Century Gothic"/>
            </a:endParaRPr>
          </a:p>
        </p:txBody>
      </p:sp>
      <p:pic>
        <p:nvPicPr>
          <p:cNvPr descr="图片包含 动物, 无脊椎动物&#10;&#10;已生成高可信度的说明" id="203" name="Google Shape;203;gfe5c40587b_1_9"/>
          <p:cNvPicPr preferRelativeResize="0"/>
          <p:nvPr/>
        </p:nvPicPr>
        <p:blipFill rotWithShape="1">
          <a:blip r:embed="rId3">
            <a:alphaModFix/>
          </a:blip>
          <a:srcRect b="0" l="0" r="0" t="0"/>
          <a:stretch/>
        </p:blipFill>
        <p:spPr>
          <a:xfrm rot="3169618">
            <a:off x="-1158361" y="5043120"/>
            <a:ext cx="2704823" cy="3031110"/>
          </a:xfrm>
          <a:prstGeom prst="rect">
            <a:avLst/>
          </a:prstGeom>
          <a:noFill/>
          <a:ln>
            <a:noFill/>
          </a:ln>
        </p:spPr>
      </p:pic>
      <p:pic>
        <p:nvPicPr>
          <p:cNvPr id="204" name="Google Shape;204;gfe5c40587b_1_9"/>
          <p:cNvPicPr preferRelativeResize="0"/>
          <p:nvPr/>
        </p:nvPicPr>
        <p:blipFill rotWithShape="1">
          <a:blip r:embed="rId4">
            <a:alphaModFix/>
          </a:blip>
          <a:srcRect b="0" l="3514" r="2772" t="0"/>
          <a:stretch/>
        </p:blipFill>
        <p:spPr>
          <a:xfrm rot="-5483110">
            <a:off x="9300252" y="5693703"/>
            <a:ext cx="4707197" cy="3725644"/>
          </a:xfrm>
          <a:prstGeom prst="rect">
            <a:avLst/>
          </a:prstGeom>
          <a:noFill/>
          <a:ln>
            <a:noFill/>
          </a:ln>
        </p:spPr>
      </p:pic>
      <p:pic>
        <p:nvPicPr>
          <p:cNvPr id="205" name="Google Shape;205;gfe5c40587b_1_9"/>
          <p:cNvPicPr preferRelativeResize="0"/>
          <p:nvPr/>
        </p:nvPicPr>
        <p:blipFill rotWithShape="1">
          <a:blip r:embed="rId5">
            <a:alphaModFix/>
          </a:blip>
          <a:srcRect b="0" l="0" r="0" t="0"/>
          <a:stretch/>
        </p:blipFill>
        <p:spPr>
          <a:xfrm>
            <a:off x="7494700" y="1901325"/>
            <a:ext cx="3733800" cy="253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387f9faa70_1_87"/>
          <p:cNvSpPr txBox="1"/>
          <p:nvPr/>
        </p:nvSpPr>
        <p:spPr>
          <a:xfrm>
            <a:off x="3599425" y="406175"/>
            <a:ext cx="4939500" cy="646500"/>
          </a:xfrm>
          <a:prstGeom prst="rect">
            <a:avLst/>
          </a:prstGeom>
          <a:noFill/>
          <a:ln cap="flat" cmpd="sng" w="19050">
            <a:solidFill>
              <a:srgbClr val="7BB5BB"/>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FD9554"/>
                </a:solidFill>
                <a:latin typeface="Century Gothic"/>
                <a:ea typeface="Century Gothic"/>
                <a:cs typeface="Century Gothic"/>
                <a:sym typeface="Century Gothic"/>
              </a:rPr>
              <a:t>3rd Architecture </a:t>
            </a:r>
            <a:endParaRPr b="1" i="0" sz="3000" u="none" cap="none" strike="noStrike">
              <a:solidFill>
                <a:srgbClr val="FD9554"/>
              </a:solidFill>
              <a:latin typeface="Century Gothic"/>
              <a:ea typeface="Century Gothic"/>
              <a:cs typeface="Century Gothic"/>
              <a:sym typeface="Century Gothic"/>
            </a:endParaRPr>
          </a:p>
        </p:txBody>
      </p:sp>
      <p:sp>
        <p:nvSpPr>
          <p:cNvPr id="211" name="Google Shape;211;g1387f9faa70_1_87"/>
          <p:cNvSpPr txBox="1"/>
          <p:nvPr/>
        </p:nvSpPr>
        <p:spPr>
          <a:xfrm>
            <a:off x="1090475" y="1937525"/>
            <a:ext cx="4939500" cy="449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This architecture introduced </a:t>
            </a:r>
            <a:r>
              <a:rPr b="1" i="1" lang="en-US" sz="1500" u="none" cap="none" strike="noStrike">
                <a:solidFill>
                  <a:srgbClr val="000000"/>
                </a:solidFill>
                <a:latin typeface="Century Gothic"/>
                <a:ea typeface="Century Gothic"/>
                <a:cs typeface="Century Gothic"/>
                <a:sym typeface="Century Gothic"/>
              </a:rPr>
              <a:t>LeakyReLU</a:t>
            </a:r>
            <a:r>
              <a:rPr b="1" i="0" lang="en-US" sz="1500" u="none" cap="none" strike="noStrike">
                <a:solidFill>
                  <a:srgbClr val="000000"/>
                </a:solidFill>
                <a:latin typeface="Century Gothic"/>
                <a:ea typeface="Century Gothic"/>
                <a:cs typeface="Century Gothic"/>
                <a:sym typeface="Century Gothic"/>
              </a:rPr>
              <a:t> </a:t>
            </a:r>
            <a:r>
              <a:rPr b="0" i="0" lang="en-US" sz="1500" u="none" cap="none" strike="noStrike">
                <a:solidFill>
                  <a:srgbClr val="000000"/>
                </a:solidFill>
                <a:latin typeface="Century Gothic"/>
                <a:ea typeface="Century Gothic"/>
                <a:cs typeface="Century Gothic"/>
                <a:sym typeface="Century Gothic"/>
              </a:rPr>
              <a:t>as activation function, in order to prevent the problem of vanishing gradient.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entury Gothic"/>
                <a:ea typeface="Century Gothic"/>
                <a:cs typeface="Century Gothic"/>
                <a:sym typeface="Century Gothic"/>
              </a:rPr>
              <a:t>The chosen optimization algorithm for the model was </a:t>
            </a:r>
            <a:r>
              <a:rPr b="1" i="1" lang="en-US" sz="1500" u="none" cap="none" strike="noStrike">
                <a:solidFill>
                  <a:srgbClr val="000000"/>
                </a:solidFill>
                <a:latin typeface="Century Gothic"/>
                <a:ea typeface="Century Gothic"/>
                <a:cs typeface="Century Gothic"/>
                <a:sym typeface="Century Gothic"/>
              </a:rPr>
              <a:t>Adams</a:t>
            </a:r>
            <a:r>
              <a:rPr b="1" i="0" lang="en-US" sz="1500" u="none" cap="none" strike="noStrike">
                <a:solidFill>
                  <a:srgbClr val="000000"/>
                </a:solidFill>
                <a:latin typeface="Century Gothic"/>
                <a:ea typeface="Century Gothic"/>
                <a:cs typeface="Century Gothic"/>
                <a:sym typeface="Century Gothic"/>
              </a:rPr>
              <a:t> </a:t>
            </a:r>
            <a:r>
              <a:rPr b="0" i="0" lang="en-US" sz="1500" u="none" cap="none" strike="noStrike">
                <a:solidFill>
                  <a:srgbClr val="000000"/>
                </a:solidFill>
                <a:latin typeface="Century Gothic"/>
                <a:ea typeface="Century Gothic"/>
                <a:cs typeface="Century Gothic"/>
                <a:sym typeface="Century Gothic"/>
              </a:rPr>
              <a:t>with a learning rate equals to 0.005. Adams is used to update network weights iterative based in training data.</a:t>
            </a:r>
            <a:r>
              <a:rPr b="0" i="0" lang="en-US" sz="1500" u="none" cap="none" strike="noStrike">
                <a:solidFill>
                  <a:srgbClr val="555555"/>
                </a:solidFill>
                <a:highlight>
                  <a:srgbClr val="FFFFFF"/>
                </a:highlight>
                <a:latin typeface="Arial"/>
                <a:ea typeface="Arial"/>
                <a:cs typeface="Arial"/>
                <a:sym typeface="Arial"/>
              </a:rPr>
              <a:t> </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lang="en-US" sz="1500">
                <a:latin typeface="Century Gothic"/>
                <a:ea typeface="Century Gothic"/>
                <a:cs typeface="Century Gothic"/>
                <a:sym typeface="Century Gothic"/>
              </a:rPr>
              <a:t>We’ve also introduced here </a:t>
            </a:r>
            <a:r>
              <a:rPr b="1" lang="en-US" sz="1500">
                <a:latin typeface="Century Gothic"/>
                <a:ea typeface="Century Gothic"/>
                <a:cs typeface="Century Gothic"/>
                <a:sym typeface="Century Gothic"/>
              </a:rPr>
              <a:t>data augmentation</a:t>
            </a:r>
            <a:r>
              <a:rPr lang="en-US" sz="1500">
                <a:latin typeface="Century Gothic"/>
                <a:ea typeface="Century Gothic"/>
                <a:cs typeface="Century Gothic"/>
                <a:sym typeface="Century Gothic"/>
              </a:rPr>
              <a:t>: in each epoch every image is substituted by a geometric transformation of it (based on horizontal flip, zoom and rotation). The goal of this process is to have more training variety, which helps reduce overfitting.</a:t>
            </a:r>
            <a:endParaRPr sz="1500">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entury Gothic"/>
                <a:ea typeface="Century Gothic"/>
                <a:cs typeface="Century Gothic"/>
                <a:sym typeface="Century Gothic"/>
              </a:rPr>
              <a:t> </a:t>
            </a:r>
            <a:endParaRPr b="0" i="0" sz="1400" u="none" cap="none" strike="noStrike">
              <a:solidFill>
                <a:srgbClr val="000000"/>
              </a:solidFill>
              <a:latin typeface="Century Gothic"/>
              <a:ea typeface="Century Gothic"/>
              <a:cs typeface="Century Gothic"/>
              <a:sym typeface="Century Gothic"/>
            </a:endParaRPr>
          </a:p>
        </p:txBody>
      </p:sp>
      <p:pic>
        <p:nvPicPr>
          <p:cNvPr descr="图片包含 动物, 无脊椎动物&#10;&#10;已生成高可信度的说明" id="212" name="Google Shape;212;g1387f9faa70_1_87"/>
          <p:cNvPicPr preferRelativeResize="0"/>
          <p:nvPr/>
        </p:nvPicPr>
        <p:blipFill rotWithShape="1">
          <a:blip r:embed="rId3">
            <a:alphaModFix/>
          </a:blip>
          <a:srcRect b="0" l="0" r="0" t="0"/>
          <a:stretch/>
        </p:blipFill>
        <p:spPr>
          <a:xfrm rot="3169618">
            <a:off x="-1158361" y="5043120"/>
            <a:ext cx="2704823" cy="3031110"/>
          </a:xfrm>
          <a:prstGeom prst="rect">
            <a:avLst/>
          </a:prstGeom>
          <a:noFill/>
          <a:ln>
            <a:noFill/>
          </a:ln>
        </p:spPr>
      </p:pic>
      <p:pic>
        <p:nvPicPr>
          <p:cNvPr id="213" name="Google Shape;213;g1387f9faa70_1_87"/>
          <p:cNvPicPr preferRelativeResize="0"/>
          <p:nvPr/>
        </p:nvPicPr>
        <p:blipFill rotWithShape="1">
          <a:blip r:embed="rId4">
            <a:alphaModFix/>
          </a:blip>
          <a:srcRect b="0" l="3514" r="2772" t="0"/>
          <a:stretch/>
        </p:blipFill>
        <p:spPr>
          <a:xfrm rot="-5483110">
            <a:off x="9300252" y="5693703"/>
            <a:ext cx="4707197" cy="3725644"/>
          </a:xfrm>
          <a:prstGeom prst="rect">
            <a:avLst/>
          </a:prstGeom>
          <a:noFill/>
          <a:ln>
            <a:noFill/>
          </a:ln>
        </p:spPr>
      </p:pic>
      <p:pic>
        <p:nvPicPr>
          <p:cNvPr id="214" name="Google Shape;214;g1387f9faa70_1_87"/>
          <p:cNvPicPr preferRelativeResize="0"/>
          <p:nvPr/>
        </p:nvPicPr>
        <p:blipFill rotWithShape="1">
          <a:blip r:embed="rId5">
            <a:alphaModFix/>
          </a:blip>
          <a:srcRect b="0" l="0" r="0" t="0"/>
          <a:stretch/>
        </p:blipFill>
        <p:spPr>
          <a:xfrm>
            <a:off x="7822675" y="1937525"/>
            <a:ext cx="3733800" cy="2533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reative Flower Presentation Template www.googleslides.org">
  <a:themeElements>
    <a:clrScheme name="Office">
      <a:dk1>
        <a:srgbClr val="000000"/>
      </a:dk1>
      <a:lt1>
        <a:srgbClr val="FFFFFF"/>
      </a:lt1>
      <a:dk2>
        <a:srgbClr val="44546A"/>
      </a:dk2>
      <a:lt2>
        <a:srgbClr val="D9FC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